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18288000" cy="10287000"/>
  <p:notesSz cx="6858000" cy="9144000"/>
  <p:embeddedFontLst>
    <p:embeddedFont>
      <p:font typeface="Railey" charset="1" panose="00000000000000000000"/>
      <p:regular r:id="rId18"/>
    </p:embeddedFont>
    <p:embeddedFont>
      <p:font typeface="Caveat" charset="1" panose="00000500000000000000"/>
      <p:regular r:id="rId19"/>
    </p:embeddedFont>
    <p:embeddedFont>
      <p:font typeface="Caveat Bold" charset="1" panose="0000080000000000000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9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10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DADA">
                <a:alpha val="100000"/>
              </a:srgbClr>
            </a:gs>
            <a:gs pos="50000">
              <a:srgbClr val="FFFCEA">
                <a:alpha val="100000"/>
              </a:srgbClr>
            </a:gs>
            <a:gs pos="100000">
              <a:srgbClr val="FFDFEF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637031" y="-3837635"/>
            <a:ext cx="8178165" cy="8229600"/>
          </a:xfrm>
          <a:custGeom>
            <a:avLst/>
            <a:gdLst/>
            <a:ahLst/>
            <a:cxnLst/>
            <a:rect r="r" b="b" t="t" l="l"/>
            <a:pathLst>
              <a:path h="8229600" w="8178165">
                <a:moveTo>
                  <a:pt x="0" y="0"/>
                </a:moveTo>
                <a:lnTo>
                  <a:pt x="8178165" y="0"/>
                </a:lnTo>
                <a:lnTo>
                  <a:pt x="817816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600776" y="5733530"/>
            <a:ext cx="7738314" cy="7370744"/>
          </a:xfrm>
          <a:custGeom>
            <a:avLst/>
            <a:gdLst/>
            <a:ahLst/>
            <a:cxnLst/>
            <a:rect r="r" b="b" t="t" l="l"/>
            <a:pathLst>
              <a:path h="7370744" w="7738314">
                <a:moveTo>
                  <a:pt x="0" y="0"/>
                </a:moveTo>
                <a:lnTo>
                  <a:pt x="7738314" y="0"/>
                </a:lnTo>
                <a:lnTo>
                  <a:pt x="7738314" y="7370744"/>
                </a:lnTo>
                <a:lnTo>
                  <a:pt x="0" y="73707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387936" y="277165"/>
            <a:ext cx="5337431" cy="5487079"/>
          </a:xfrm>
          <a:custGeom>
            <a:avLst/>
            <a:gdLst/>
            <a:ahLst/>
            <a:cxnLst/>
            <a:rect r="r" b="b" t="t" l="l"/>
            <a:pathLst>
              <a:path h="5487079" w="5337431">
                <a:moveTo>
                  <a:pt x="0" y="0"/>
                </a:moveTo>
                <a:lnTo>
                  <a:pt x="5337431" y="0"/>
                </a:lnTo>
                <a:lnTo>
                  <a:pt x="5337431" y="5487079"/>
                </a:lnTo>
                <a:lnTo>
                  <a:pt x="0" y="548707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2014875">
            <a:off x="14161113" y="5237769"/>
            <a:ext cx="2880360" cy="4114800"/>
          </a:xfrm>
          <a:custGeom>
            <a:avLst/>
            <a:gdLst/>
            <a:ahLst/>
            <a:cxnLst/>
            <a:rect r="r" b="b" t="t" l="l"/>
            <a:pathLst>
              <a:path h="4114800" w="2880360">
                <a:moveTo>
                  <a:pt x="0" y="0"/>
                </a:moveTo>
                <a:lnTo>
                  <a:pt x="2880360" y="0"/>
                </a:lnTo>
                <a:lnTo>
                  <a:pt x="288036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686707" y="1506283"/>
            <a:ext cx="12914587" cy="54760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965"/>
              </a:lnSpc>
            </a:pPr>
            <a:r>
              <a:rPr lang="en-US" sz="15689">
                <a:solidFill>
                  <a:srgbClr val="F0758A"/>
                </a:solidFill>
                <a:latin typeface="Railey"/>
                <a:ea typeface="Railey"/>
                <a:cs typeface="Railey"/>
                <a:sym typeface="Railey"/>
              </a:rPr>
              <a:t>website jus buah</a:t>
            </a:r>
          </a:p>
          <a:p>
            <a:pPr algn="ctr">
              <a:lnSpc>
                <a:spcPts val="21965"/>
              </a:lnSpc>
            </a:pPr>
            <a:r>
              <a:rPr lang="en-US" sz="15689">
                <a:solidFill>
                  <a:srgbClr val="F0758A"/>
                </a:solidFill>
                <a:latin typeface="Railey"/>
                <a:ea typeface="Railey"/>
                <a:cs typeface="Railey"/>
                <a:sym typeface="Railey"/>
              </a:rPr>
              <a:t>with Canva  Ai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-1917971" y="7190394"/>
            <a:ext cx="10068334" cy="27690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7359"/>
              </a:lnSpc>
            </a:pPr>
            <a:r>
              <a:rPr lang="en-US" sz="5256">
                <a:solidFill>
                  <a:srgbClr val="F0758A"/>
                </a:solidFill>
                <a:latin typeface="Caveat"/>
                <a:ea typeface="Caveat"/>
                <a:cs typeface="Caveat"/>
                <a:sym typeface="Caveat"/>
              </a:rPr>
              <a:t>presented by:Keyla indah Pramesti </a:t>
            </a:r>
          </a:p>
          <a:p>
            <a:pPr algn="r">
              <a:lnSpc>
                <a:spcPts val="7359"/>
              </a:lnSpc>
            </a:pPr>
            <a:r>
              <a:rPr lang="en-US" sz="5256">
                <a:solidFill>
                  <a:srgbClr val="F0758A"/>
                </a:solidFill>
                <a:latin typeface="Caveat"/>
                <a:ea typeface="Caveat"/>
                <a:cs typeface="Caveat"/>
                <a:sym typeface="Caveat"/>
              </a:rPr>
              <a:t>Nabila Hasna putri</a:t>
            </a:r>
          </a:p>
          <a:p>
            <a:pPr algn="r">
              <a:lnSpc>
                <a:spcPts val="7359"/>
              </a:lnSpc>
            </a:pPr>
            <a:r>
              <a:rPr lang="en-US" sz="5256">
                <a:solidFill>
                  <a:srgbClr val="F0758A"/>
                </a:solidFill>
                <a:latin typeface="Caveat"/>
                <a:ea typeface="Caveat"/>
                <a:cs typeface="Caveat"/>
                <a:sym typeface="Caveat"/>
              </a:rPr>
              <a:t>revi ayu aprianingsih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669278" y="-4875"/>
            <a:ext cx="10800655" cy="1962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7894"/>
              </a:lnSpc>
            </a:pPr>
            <a:r>
              <a:rPr lang="en-US" sz="5639">
                <a:solidFill>
                  <a:srgbClr val="F0758A"/>
                </a:solidFill>
                <a:latin typeface="Caveat"/>
                <a:ea typeface="Caveat"/>
                <a:cs typeface="Caveat"/>
                <a:sym typeface="Caveat"/>
              </a:rPr>
              <a:t>SMK ASTRINDO</a:t>
            </a:r>
          </a:p>
          <a:p>
            <a:pPr algn="r">
              <a:lnSpc>
                <a:spcPts val="7894"/>
              </a:lnSpc>
            </a:pPr>
            <a:r>
              <a:rPr lang="en-US" sz="5639">
                <a:solidFill>
                  <a:srgbClr val="F0758A"/>
                </a:solidFill>
                <a:latin typeface="Caveat"/>
                <a:ea typeface="Caveat"/>
                <a:cs typeface="Caveat"/>
                <a:sym typeface="Caveat"/>
              </a:rPr>
              <a:t>KELAS:X TKJ 1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DADA">
                <a:alpha val="100000"/>
              </a:srgbClr>
            </a:gs>
            <a:gs pos="50000">
              <a:srgbClr val="FFFCEA">
                <a:alpha val="100000"/>
              </a:srgbClr>
            </a:gs>
            <a:gs pos="100000">
              <a:srgbClr val="FFDFEF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637031" y="-3837635"/>
            <a:ext cx="8178165" cy="8229600"/>
          </a:xfrm>
          <a:custGeom>
            <a:avLst/>
            <a:gdLst/>
            <a:ahLst/>
            <a:cxnLst/>
            <a:rect r="r" b="b" t="t" l="l"/>
            <a:pathLst>
              <a:path h="8229600" w="8178165">
                <a:moveTo>
                  <a:pt x="0" y="0"/>
                </a:moveTo>
                <a:lnTo>
                  <a:pt x="8178165" y="0"/>
                </a:lnTo>
                <a:lnTo>
                  <a:pt x="817816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600776" y="5733530"/>
            <a:ext cx="7738314" cy="7370744"/>
          </a:xfrm>
          <a:custGeom>
            <a:avLst/>
            <a:gdLst/>
            <a:ahLst/>
            <a:cxnLst/>
            <a:rect r="r" b="b" t="t" l="l"/>
            <a:pathLst>
              <a:path h="7370744" w="7738314">
                <a:moveTo>
                  <a:pt x="0" y="0"/>
                </a:moveTo>
                <a:lnTo>
                  <a:pt x="7738314" y="0"/>
                </a:lnTo>
                <a:lnTo>
                  <a:pt x="7738314" y="7370744"/>
                </a:lnTo>
                <a:lnTo>
                  <a:pt x="0" y="73707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231226" y="79375"/>
            <a:ext cx="11771785" cy="1708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999"/>
              </a:lnSpc>
            </a:pPr>
            <a:r>
              <a:rPr lang="en-US" sz="9999">
                <a:solidFill>
                  <a:srgbClr val="3B3B3B"/>
                </a:solidFill>
                <a:latin typeface="Railey"/>
                <a:ea typeface="Railey"/>
                <a:cs typeface="Railey"/>
                <a:sym typeface="Railey"/>
              </a:rPr>
              <a:t>kendala dan solusi 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-10800000">
            <a:off x="0" y="0"/>
            <a:ext cx="4054948" cy="4114800"/>
          </a:xfrm>
          <a:custGeom>
            <a:avLst/>
            <a:gdLst/>
            <a:ahLst/>
            <a:cxnLst/>
            <a:rect r="r" b="b" t="t" l="l"/>
            <a:pathLst>
              <a:path h="4114800" w="4054948">
                <a:moveTo>
                  <a:pt x="0" y="0"/>
                </a:moveTo>
                <a:lnTo>
                  <a:pt x="4054948" y="0"/>
                </a:lnTo>
                <a:lnTo>
                  <a:pt x="405494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233052" y="6172200"/>
            <a:ext cx="4054948" cy="4114800"/>
          </a:xfrm>
          <a:custGeom>
            <a:avLst/>
            <a:gdLst/>
            <a:ahLst/>
            <a:cxnLst/>
            <a:rect r="r" b="b" t="t" l="l"/>
            <a:pathLst>
              <a:path h="4114800" w="4054948">
                <a:moveTo>
                  <a:pt x="0" y="0"/>
                </a:moveTo>
                <a:lnTo>
                  <a:pt x="4054948" y="0"/>
                </a:lnTo>
                <a:lnTo>
                  <a:pt x="405494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-10194498" y="885825"/>
            <a:ext cx="38623232" cy="297972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93"/>
              </a:lnSpc>
            </a:pPr>
          </a:p>
          <a:p>
            <a:pPr algn="ctr">
              <a:lnSpc>
                <a:spcPts val="5893"/>
              </a:lnSpc>
            </a:pPr>
            <a:r>
              <a:rPr lang="en-US" sz="3660">
                <a:solidFill>
                  <a:srgbClr val="3B3B3B"/>
                </a:solidFill>
                <a:latin typeface="Caveat"/>
                <a:ea typeface="Caveat"/>
                <a:cs typeface="Caveat"/>
                <a:sym typeface="Caveat"/>
              </a:rPr>
              <a:t>Kendala:Desain tampilan website terlalu ramai warna.</a:t>
            </a:r>
          </a:p>
          <a:p>
            <a:pPr algn="ctr">
              <a:lnSpc>
                <a:spcPts val="5893"/>
              </a:lnSpc>
            </a:pPr>
            <a:r>
              <a:rPr lang="en-US" sz="3660">
                <a:solidFill>
                  <a:srgbClr val="3B3B3B"/>
                </a:solidFill>
                <a:latin typeface="Caveat"/>
                <a:ea typeface="Caveat"/>
                <a:cs typeface="Caveat"/>
                <a:sym typeface="Caveat"/>
              </a:rPr>
              <a:t>Solusi: Menyederhanakan desain dan memilih warna lembut seperti hijau daun atau oranye buah.</a:t>
            </a:r>
          </a:p>
          <a:p>
            <a:pPr algn="ctr">
              <a:lnSpc>
                <a:spcPts val="5893"/>
              </a:lnSpc>
            </a:pPr>
            <a:r>
              <a:rPr lang="en-US" sz="3660">
                <a:solidFill>
                  <a:srgbClr val="3B3B3B"/>
                </a:solidFill>
                <a:latin typeface="Caveat"/>
                <a:ea typeface="Caveat"/>
                <a:cs typeface="Caveat"/>
                <a:sym typeface="Caveat"/>
              </a:rPr>
              <a:t>Kendala:Error saat koneksi ke database MySQL.</a:t>
            </a:r>
          </a:p>
          <a:p>
            <a:pPr algn="ctr">
              <a:lnSpc>
                <a:spcPts val="5893"/>
              </a:lnSpc>
            </a:pPr>
            <a:r>
              <a:rPr lang="en-US" sz="3660">
                <a:solidFill>
                  <a:srgbClr val="3B3B3B"/>
                </a:solidFill>
                <a:latin typeface="Caveat"/>
                <a:ea typeface="Caveat"/>
                <a:cs typeface="Caveat"/>
                <a:sym typeface="Caveat"/>
              </a:rPr>
              <a:t>Solusi: Mengecek ulang nama database, username, dan password di file koneksi.php.</a:t>
            </a:r>
          </a:p>
          <a:p>
            <a:pPr algn="ctr">
              <a:lnSpc>
                <a:spcPts val="5893"/>
              </a:lnSpc>
            </a:pPr>
            <a:r>
              <a:rPr lang="en-US" sz="3660">
                <a:solidFill>
                  <a:srgbClr val="3B3B3B"/>
                </a:solidFill>
                <a:latin typeface="Caveat"/>
                <a:ea typeface="Caveat"/>
                <a:cs typeface="Caveat"/>
                <a:sym typeface="Caveat"/>
              </a:rPr>
              <a:t>Kendala:Data jus tidak muncul di halaman utama.</a:t>
            </a:r>
          </a:p>
          <a:p>
            <a:pPr algn="ctr">
              <a:lnSpc>
                <a:spcPts val="5893"/>
              </a:lnSpc>
            </a:pPr>
            <a:r>
              <a:rPr lang="en-US" sz="3660">
                <a:solidFill>
                  <a:srgbClr val="3B3B3B"/>
                </a:solidFill>
                <a:latin typeface="Caveat"/>
                <a:ea typeface="Caveat"/>
                <a:cs typeface="Caveat"/>
                <a:sym typeface="Caveat"/>
              </a:rPr>
              <a:t>Solusi: Memastikan query SELECT * FROM jus sudah benar dan file koneksi sudah aktif.</a:t>
            </a:r>
          </a:p>
          <a:p>
            <a:pPr algn="ctr">
              <a:lnSpc>
                <a:spcPts val="5893"/>
              </a:lnSpc>
            </a:pPr>
            <a:r>
              <a:rPr lang="en-US" sz="3660">
                <a:solidFill>
                  <a:srgbClr val="3B3B3B"/>
                </a:solidFill>
                <a:latin typeface="Caveat"/>
                <a:ea typeface="Caveat"/>
                <a:cs typeface="Caveat"/>
                <a:sym typeface="Caveat"/>
              </a:rPr>
              <a:t>Kendala:Ukuran gambar produk terlalu besar.</a:t>
            </a:r>
          </a:p>
          <a:p>
            <a:pPr algn="ctr">
              <a:lnSpc>
                <a:spcPts val="5893"/>
              </a:lnSpc>
            </a:pPr>
            <a:r>
              <a:rPr lang="en-US" sz="3660">
                <a:solidFill>
                  <a:srgbClr val="3B3B3B"/>
                </a:solidFill>
                <a:latin typeface="Caveat"/>
                <a:ea typeface="Caveat"/>
                <a:cs typeface="Caveat"/>
                <a:sym typeface="Caveat"/>
              </a:rPr>
              <a:t>Solusi: Mengompres gambar terlebih dahulu agar website lebih ringan.</a:t>
            </a:r>
          </a:p>
          <a:p>
            <a:pPr algn="ctr">
              <a:lnSpc>
                <a:spcPts val="5893"/>
              </a:lnSpc>
            </a:pPr>
            <a:r>
              <a:rPr lang="en-US" sz="3660">
                <a:solidFill>
                  <a:srgbClr val="3B3B3B"/>
                </a:solidFill>
                <a:latin typeface="Caveat"/>
                <a:ea typeface="Caveat"/>
                <a:cs typeface="Caveat"/>
                <a:sym typeface="Caveat"/>
              </a:rPr>
              <a:t>Kendala:Waktu pengerjaan terbatas.</a:t>
            </a:r>
          </a:p>
          <a:p>
            <a:pPr algn="ctr">
              <a:lnSpc>
                <a:spcPts val="5893"/>
              </a:lnSpc>
            </a:pPr>
            <a:r>
              <a:rPr lang="en-US" sz="3660">
                <a:solidFill>
                  <a:srgbClr val="3B3B3B"/>
                </a:solidFill>
                <a:latin typeface="Caveat"/>
                <a:ea typeface="Caveat"/>
                <a:cs typeface="Caveat"/>
                <a:sym typeface="Caveat"/>
              </a:rPr>
              <a:t>Solusi: Membagi tugas antar anggota kelompok, ada yang fokus desain di Canva AI dan ada yang coding CRUD </a:t>
            </a:r>
          </a:p>
          <a:p>
            <a:pPr algn="ctr">
              <a:lnSpc>
                <a:spcPts val="5893"/>
              </a:lnSpc>
            </a:pPr>
            <a:r>
              <a:rPr lang="en-US" sz="3660">
                <a:solidFill>
                  <a:srgbClr val="3B3B3B"/>
                </a:solidFill>
                <a:latin typeface="Caveat"/>
                <a:ea typeface="Caveat"/>
                <a:cs typeface="Caveat"/>
                <a:sym typeface="Caveat"/>
              </a:rPr>
              <a:t>di PHP.</a:t>
            </a:r>
          </a:p>
          <a:p>
            <a:pPr algn="ctr">
              <a:lnSpc>
                <a:spcPts val="5893"/>
              </a:lnSpc>
            </a:pPr>
          </a:p>
          <a:p>
            <a:pPr algn="ctr">
              <a:lnSpc>
                <a:spcPts val="5893"/>
              </a:lnSpc>
            </a:pPr>
          </a:p>
          <a:p>
            <a:pPr algn="ctr">
              <a:lnSpc>
                <a:spcPts val="5893"/>
              </a:lnSpc>
            </a:pPr>
          </a:p>
          <a:p>
            <a:pPr algn="ctr">
              <a:lnSpc>
                <a:spcPts val="5893"/>
              </a:lnSpc>
            </a:pPr>
          </a:p>
          <a:p>
            <a:pPr algn="ctr">
              <a:lnSpc>
                <a:spcPts val="5893"/>
              </a:lnSpc>
            </a:pPr>
          </a:p>
          <a:p>
            <a:pPr algn="ctr">
              <a:lnSpc>
                <a:spcPts val="5893"/>
              </a:lnSpc>
            </a:pPr>
          </a:p>
          <a:p>
            <a:pPr algn="ctr">
              <a:lnSpc>
                <a:spcPts val="5893"/>
              </a:lnSpc>
            </a:pPr>
          </a:p>
          <a:p>
            <a:pPr algn="ctr">
              <a:lnSpc>
                <a:spcPts val="5893"/>
              </a:lnSpc>
            </a:pPr>
          </a:p>
          <a:p>
            <a:pPr algn="ctr">
              <a:lnSpc>
                <a:spcPts val="5893"/>
              </a:lnSpc>
            </a:pPr>
          </a:p>
          <a:p>
            <a:pPr algn="ctr">
              <a:lnSpc>
                <a:spcPts val="5893"/>
              </a:lnSpc>
            </a:pPr>
          </a:p>
          <a:p>
            <a:pPr algn="ctr">
              <a:lnSpc>
                <a:spcPts val="5893"/>
              </a:lnSpc>
            </a:pPr>
          </a:p>
          <a:p>
            <a:pPr algn="ctr">
              <a:lnSpc>
                <a:spcPts val="5893"/>
              </a:lnSpc>
            </a:pPr>
          </a:p>
          <a:p>
            <a:pPr algn="ctr">
              <a:lnSpc>
                <a:spcPts val="5893"/>
              </a:lnSpc>
            </a:pPr>
          </a:p>
          <a:p>
            <a:pPr algn="ctr">
              <a:lnSpc>
                <a:spcPts val="5893"/>
              </a:lnSpc>
            </a:pPr>
          </a:p>
          <a:p>
            <a:pPr algn="ctr">
              <a:lnSpc>
                <a:spcPts val="5893"/>
              </a:lnSpc>
            </a:pPr>
          </a:p>
          <a:p>
            <a:pPr algn="ctr">
              <a:lnSpc>
                <a:spcPts val="5893"/>
              </a:lnSpc>
            </a:pPr>
          </a:p>
          <a:p>
            <a:pPr algn="ctr">
              <a:lnSpc>
                <a:spcPts val="5893"/>
              </a:lnSpc>
            </a:pPr>
          </a:p>
          <a:p>
            <a:pPr algn="ctr">
              <a:lnSpc>
                <a:spcPts val="5893"/>
              </a:lnSpc>
            </a:pPr>
          </a:p>
          <a:p>
            <a:pPr algn="ctr">
              <a:lnSpc>
                <a:spcPts val="5893"/>
              </a:lnSpc>
            </a:pPr>
          </a:p>
          <a:p>
            <a:pPr algn="ctr">
              <a:lnSpc>
                <a:spcPts val="5893"/>
              </a:lnSpc>
            </a:pPr>
          </a:p>
          <a:p>
            <a:pPr algn="ctr">
              <a:lnSpc>
                <a:spcPts val="5893"/>
              </a:lnSpc>
            </a:pPr>
          </a:p>
          <a:p>
            <a:pPr algn="ctr">
              <a:lnSpc>
                <a:spcPts val="5893"/>
              </a:lnSpc>
            </a:pPr>
          </a:p>
          <a:p>
            <a:pPr algn="ctr">
              <a:lnSpc>
                <a:spcPts val="5893"/>
              </a:lnSpc>
            </a:pPr>
          </a:p>
          <a:p>
            <a:pPr algn="ctr">
              <a:lnSpc>
                <a:spcPts val="5893"/>
              </a:lnSpc>
            </a:pPr>
          </a:p>
          <a:p>
            <a:pPr algn="ctr">
              <a:lnSpc>
                <a:spcPts val="5893"/>
              </a:lnSpc>
            </a:pPr>
          </a:p>
          <a:p>
            <a:pPr algn="ctr">
              <a:lnSpc>
                <a:spcPts val="5893"/>
              </a:lnSpc>
            </a:pPr>
          </a:p>
          <a:p>
            <a:pPr algn="ctr">
              <a:lnSpc>
                <a:spcPts val="5893"/>
              </a:lnSpc>
            </a:pPr>
          </a:p>
          <a:p>
            <a:pPr algn="ctr">
              <a:lnSpc>
                <a:spcPts val="5893"/>
              </a:lnSpc>
            </a:pP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DADA">
                <a:alpha val="100000"/>
              </a:srgbClr>
            </a:gs>
            <a:gs pos="50000">
              <a:srgbClr val="FFFCEA">
                <a:alpha val="100000"/>
              </a:srgbClr>
            </a:gs>
            <a:gs pos="100000">
              <a:srgbClr val="FFDFEF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637031" y="-3837635"/>
            <a:ext cx="8178165" cy="8229600"/>
          </a:xfrm>
          <a:custGeom>
            <a:avLst/>
            <a:gdLst/>
            <a:ahLst/>
            <a:cxnLst/>
            <a:rect r="r" b="b" t="t" l="l"/>
            <a:pathLst>
              <a:path h="8229600" w="8178165">
                <a:moveTo>
                  <a:pt x="0" y="0"/>
                </a:moveTo>
                <a:lnTo>
                  <a:pt x="8178165" y="0"/>
                </a:lnTo>
                <a:lnTo>
                  <a:pt x="817816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600776" y="5733530"/>
            <a:ext cx="7738314" cy="7370744"/>
          </a:xfrm>
          <a:custGeom>
            <a:avLst/>
            <a:gdLst/>
            <a:ahLst/>
            <a:cxnLst/>
            <a:rect r="r" b="b" t="t" l="l"/>
            <a:pathLst>
              <a:path h="7370744" w="7738314">
                <a:moveTo>
                  <a:pt x="0" y="0"/>
                </a:moveTo>
                <a:lnTo>
                  <a:pt x="7738314" y="0"/>
                </a:lnTo>
                <a:lnTo>
                  <a:pt x="7738314" y="7370744"/>
                </a:lnTo>
                <a:lnTo>
                  <a:pt x="0" y="73707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231226" y="79375"/>
            <a:ext cx="11771785" cy="1708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999"/>
              </a:lnSpc>
            </a:pPr>
            <a:r>
              <a:rPr lang="en-US" sz="9999">
                <a:solidFill>
                  <a:srgbClr val="3B3B3B"/>
                </a:solidFill>
                <a:latin typeface="Railey"/>
                <a:ea typeface="Railey"/>
                <a:cs typeface="Railey"/>
                <a:sym typeface="Railey"/>
              </a:rPr>
              <a:t>Kesimpulan 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-10800000">
            <a:off x="0" y="0"/>
            <a:ext cx="4054948" cy="4114800"/>
          </a:xfrm>
          <a:custGeom>
            <a:avLst/>
            <a:gdLst/>
            <a:ahLst/>
            <a:cxnLst/>
            <a:rect r="r" b="b" t="t" l="l"/>
            <a:pathLst>
              <a:path h="4114800" w="4054948">
                <a:moveTo>
                  <a:pt x="0" y="0"/>
                </a:moveTo>
                <a:lnTo>
                  <a:pt x="4054948" y="0"/>
                </a:lnTo>
                <a:lnTo>
                  <a:pt x="405494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233052" y="6172200"/>
            <a:ext cx="4054948" cy="4114800"/>
          </a:xfrm>
          <a:custGeom>
            <a:avLst/>
            <a:gdLst/>
            <a:ahLst/>
            <a:cxnLst/>
            <a:rect r="r" b="b" t="t" l="l"/>
            <a:pathLst>
              <a:path h="4114800" w="4054948">
                <a:moveTo>
                  <a:pt x="0" y="0"/>
                </a:moveTo>
                <a:lnTo>
                  <a:pt x="4054948" y="0"/>
                </a:lnTo>
                <a:lnTo>
                  <a:pt x="405494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-53764" y="2387758"/>
            <a:ext cx="18341764" cy="10350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60"/>
              </a:lnSpc>
            </a:pPr>
          </a:p>
          <a:p>
            <a:pPr algn="ctr">
              <a:lnSpc>
                <a:spcPts val="5860"/>
              </a:lnSpc>
            </a:pPr>
            <a:r>
              <a:rPr lang="en-US" sz="3640">
                <a:solidFill>
                  <a:srgbClr val="3B3B3B"/>
                </a:solidFill>
                <a:latin typeface="Caveat"/>
                <a:ea typeface="Caveat"/>
                <a:cs typeface="Caveat"/>
                <a:sym typeface="Caveat"/>
              </a:rPr>
              <a:t>✨ Dengan proyek ini, kami belajar cara membuat website CRUD sederhana yang bisa digunakan untuk m</a:t>
            </a:r>
          </a:p>
          <a:p>
            <a:pPr algn="ctr">
              <a:lnSpc>
                <a:spcPts val="5860"/>
              </a:lnSpc>
            </a:pPr>
            <a:r>
              <a:rPr lang="en-US" sz="3640">
                <a:solidFill>
                  <a:srgbClr val="3B3B3B"/>
                </a:solidFill>
                <a:latin typeface="Caveat"/>
                <a:ea typeface="Caveat"/>
                <a:cs typeface="Caveat"/>
                <a:sym typeface="Caveat"/>
              </a:rPr>
              <a:t>engelola data jus buah.</a:t>
            </a:r>
          </a:p>
          <a:p>
            <a:pPr algn="ctr">
              <a:lnSpc>
                <a:spcPts val="5860"/>
              </a:lnSpc>
            </a:pPr>
            <a:r>
              <a:rPr lang="en-US" sz="3640">
                <a:solidFill>
                  <a:srgbClr val="3B3B3B"/>
                </a:solidFill>
                <a:latin typeface="Caveat"/>
                <a:ea typeface="Caveat"/>
                <a:cs typeface="Caveat"/>
                <a:sym typeface="Caveat"/>
              </a:rPr>
              <a:t>Canva AI membantu kami dalam membuat tampilan website yang menarik, segar, dan mudah digunakan.</a:t>
            </a:r>
          </a:p>
          <a:p>
            <a:pPr algn="ctr">
              <a:lnSpc>
                <a:spcPts val="5860"/>
              </a:lnSpc>
            </a:pPr>
            <a:r>
              <a:rPr lang="en-US" sz="3640">
                <a:solidFill>
                  <a:srgbClr val="3B3B3B"/>
                </a:solidFill>
                <a:latin typeface="Caveat"/>
                <a:ea typeface="Caveat"/>
                <a:cs typeface="Caveat"/>
                <a:sym typeface="Caveat"/>
              </a:rPr>
              <a:t>K</a:t>
            </a:r>
            <a:r>
              <a:rPr lang="en-US" sz="3640">
                <a:solidFill>
                  <a:srgbClr val="3B3B3B"/>
                </a:solidFill>
                <a:latin typeface="Caveat"/>
                <a:ea typeface="Caveat"/>
                <a:cs typeface="Caveat"/>
                <a:sym typeface="Caveat"/>
              </a:rPr>
              <a:t>ami jadi lebih memahami cara kerja HTML, CSS, PHP, dan MySQL dalam satu proyek web.</a:t>
            </a:r>
          </a:p>
          <a:p>
            <a:pPr algn="ctr">
              <a:lnSpc>
                <a:spcPts val="5860"/>
              </a:lnSpc>
            </a:pPr>
            <a:r>
              <a:rPr lang="en-US" sz="3640">
                <a:solidFill>
                  <a:srgbClr val="3B3B3B"/>
                </a:solidFill>
                <a:latin typeface="Caveat"/>
                <a:ea typeface="Caveat"/>
                <a:cs typeface="Caveat"/>
                <a:sym typeface="Caveat"/>
              </a:rPr>
              <a:t> Proyek ini juga melatih kerja sama tim, kreativitas, dan kesabaran dalam menghadapi error saat coding.</a:t>
            </a:r>
          </a:p>
          <a:p>
            <a:pPr algn="ctr">
              <a:lnSpc>
                <a:spcPts val="5860"/>
              </a:lnSpc>
            </a:pPr>
            <a:r>
              <a:rPr lang="en-US" sz="3640">
                <a:solidFill>
                  <a:srgbClr val="3B3B3B"/>
                </a:solidFill>
                <a:latin typeface="Caveat"/>
                <a:ea typeface="Caveat"/>
                <a:cs typeface="Caveat"/>
                <a:sym typeface="Caveat"/>
              </a:rPr>
              <a:t> Melalui pengalaman ini, kami semakin semangat untuk belajar teknologi web dan desain digital di masa depan.</a:t>
            </a:r>
          </a:p>
          <a:p>
            <a:pPr algn="ctr">
              <a:lnSpc>
                <a:spcPts val="5860"/>
              </a:lnSpc>
            </a:pPr>
          </a:p>
          <a:p>
            <a:pPr algn="ctr">
              <a:lnSpc>
                <a:spcPts val="5860"/>
              </a:lnSpc>
            </a:pPr>
          </a:p>
          <a:p>
            <a:pPr algn="ctr">
              <a:lnSpc>
                <a:spcPts val="5860"/>
              </a:lnSpc>
            </a:pPr>
          </a:p>
          <a:p>
            <a:pPr algn="ctr">
              <a:lnSpc>
                <a:spcPts val="5860"/>
              </a:lnSpc>
            </a:pPr>
          </a:p>
          <a:p>
            <a:pPr algn="ctr">
              <a:lnSpc>
                <a:spcPts val="5860"/>
              </a:lnSpc>
            </a:pPr>
          </a:p>
          <a:p>
            <a:pPr algn="ctr">
              <a:lnSpc>
                <a:spcPts val="5860"/>
              </a:lnSpc>
            </a:pPr>
          </a:p>
          <a:p>
            <a:pPr algn="ctr">
              <a:lnSpc>
                <a:spcPts val="5860"/>
              </a:lnSpc>
            </a:pP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DADA">
                <a:alpha val="100000"/>
              </a:srgbClr>
            </a:gs>
            <a:gs pos="50000">
              <a:srgbClr val="FFFCEA">
                <a:alpha val="100000"/>
              </a:srgbClr>
            </a:gs>
            <a:gs pos="100000">
              <a:srgbClr val="FFDFEF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637031" y="-3837635"/>
            <a:ext cx="8178165" cy="8229600"/>
          </a:xfrm>
          <a:custGeom>
            <a:avLst/>
            <a:gdLst/>
            <a:ahLst/>
            <a:cxnLst/>
            <a:rect r="r" b="b" t="t" l="l"/>
            <a:pathLst>
              <a:path h="8229600" w="8178165">
                <a:moveTo>
                  <a:pt x="0" y="0"/>
                </a:moveTo>
                <a:lnTo>
                  <a:pt x="8178165" y="0"/>
                </a:lnTo>
                <a:lnTo>
                  <a:pt x="817816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600776" y="5733530"/>
            <a:ext cx="7738314" cy="7370744"/>
          </a:xfrm>
          <a:custGeom>
            <a:avLst/>
            <a:gdLst/>
            <a:ahLst/>
            <a:cxnLst/>
            <a:rect r="r" b="b" t="t" l="l"/>
            <a:pathLst>
              <a:path h="7370744" w="7738314">
                <a:moveTo>
                  <a:pt x="0" y="0"/>
                </a:moveTo>
                <a:lnTo>
                  <a:pt x="7738314" y="0"/>
                </a:lnTo>
                <a:lnTo>
                  <a:pt x="7738314" y="7370744"/>
                </a:lnTo>
                <a:lnTo>
                  <a:pt x="0" y="73707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431458">
            <a:off x="1300152" y="1028700"/>
            <a:ext cx="4995793" cy="5135861"/>
          </a:xfrm>
          <a:custGeom>
            <a:avLst/>
            <a:gdLst/>
            <a:ahLst/>
            <a:cxnLst/>
            <a:rect r="r" b="b" t="t" l="l"/>
            <a:pathLst>
              <a:path h="5135861" w="4995793">
                <a:moveTo>
                  <a:pt x="0" y="0"/>
                </a:moveTo>
                <a:lnTo>
                  <a:pt x="4995792" y="0"/>
                </a:lnTo>
                <a:lnTo>
                  <a:pt x="4995792" y="5135861"/>
                </a:lnTo>
                <a:lnTo>
                  <a:pt x="0" y="51358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2014875">
            <a:off x="13246253" y="5403740"/>
            <a:ext cx="2880360" cy="4114800"/>
          </a:xfrm>
          <a:custGeom>
            <a:avLst/>
            <a:gdLst/>
            <a:ahLst/>
            <a:cxnLst/>
            <a:rect r="r" b="b" t="t" l="l"/>
            <a:pathLst>
              <a:path h="4114800" w="2880360">
                <a:moveTo>
                  <a:pt x="0" y="0"/>
                </a:moveTo>
                <a:lnTo>
                  <a:pt x="2880360" y="0"/>
                </a:lnTo>
                <a:lnTo>
                  <a:pt x="288036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751973" y="2878991"/>
            <a:ext cx="14784053" cy="30801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45"/>
              </a:lnSpc>
            </a:pPr>
            <a:r>
              <a:rPr lang="en-US" sz="17961">
                <a:solidFill>
                  <a:srgbClr val="F0758A"/>
                </a:solidFill>
                <a:latin typeface="Railey"/>
                <a:ea typeface="Railey"/>
                <a:cs typeface="Railey"/>
                <a:sym typeface="Railey"/>
              </a:rPr>
              <a:t>Thank You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452052" y="5755356"/>
            <a:ext cx="12250111" cy="42163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1200"/>
              </a:lnSpc>
            </a:pPr>
            <a:r>
              <a:rPr lang="en-US" sz="8000">
                <a:solidFill>
                  <a:srgbClr val="F0758A"/>
                </a:solidFill>
                <a:latin typeface="Caveat"/>
                <a:ea typeface="Caveat"/>
                <a:cs typeface="Caveat"/>
                <a:sym typeface="Caveat"/>
              </a:rPr>
              <a:t>by-nabilahasnaputri</a:t>
            </a:r>
          </a:p>
          <a:p>
            <a:pPr algn="r">
              <a:lnSpc>
                <a:spcPts val="11200"/>
              </a:lnSpc>
            </a:pPr>
            <a:r>
              <a:rPr lang="en-US" sz="8000">
                <a:solidFill>
                  <a:srgbClr val="F0758A"/>
                </a:solidFill>
                <a:latin typeface="Caveat"/>
                <a:ea typeface="Caveat"/>
                <a:cs typeface="Caveat"/>
                <a:sym typeface="Caveat"/>
              </a:rPr>
              <a:t>keyla indah Pramesti </a:t>
            </a:r>
          </a:p>
          <a:p>
            <a:pPr algn="r">
              <a:lnSpc>
                <a:spcPts val="11200"/>
              </a:lnSpc>
            </a:pPr>
            <a:r>
              <a:rPr lang="en-US" sz="8000">
                <a:solidFill>
                  <a:srgbClr val="F0758A"/>
                </a:solidFill>
                <a:latin typeface="Caveat"/>
                <a:ea typeface="Caveat"/>
                <a:cs typeface="Caveat"/>
                <a:sym typeface="Caveat"/>
              </a:rPr>
              <a:t>revi ayu aprianingsih 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DADA">
                <a:alpha val="100000"/>
              </a:srgbClr>
            </a:gs>
            <a:gs pos="50000">
              <a:srgbClr val="FFFCEA">
                <a:alpha val="100000"/>
              </a:srgbClr>
            </a:gs>
            <a:gs pos="100000">
              <a:srgbClr val="FFDFEF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637031" y="-3837635"/>
            <a:ext cx="8178165" cy="8229600"/>
          </a:xfrm>
          <a:custGeom>
            <a:avLst/>
            <a:gdLst/>
            <a:ahLst/>
            <a:cxnLst/>
            <a:rect r="r" b="b" t="t" l="l"/>
            <a:pathLst>
              <a:path h="8229600" w="8178165">
                <a:moveTo>
                  <a:pt x="0" y="0"/>
                </a:moveTo>
                <a:lnTo>
                  <a:pt x="8178165" y="0"/>
                </a:lnTo>
                <a:lnTo>
                  <a:pt x="817816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600776" y="5733530"/>
            <a:ext cx="7738314" cy="7370744"/>
          </a:xfrm>
          <a:custGeom>
            <a:avLst/>
            <a:gdLst/>
            <a:ahLst/>
            <a:cxnLst/>
            <a:rect r="r" b="b" t="t" l="l"/>
            <a:pathLst>
              <a:path h="7370744" w="7738314">
                <a:moveTo>
                  <a:pt x="0" y="0"/>
                </a:moveTo>
                <a:lnTo>
                  <a:pt x="7738314" y="0"/>
                </a:lnTo>
                <a:lnTo>
                  <a:pt x="7738314" y="7370744"/>
                </a:lnTo>
                <a:lnTo>
                  <a:pt x="0" y="73707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1866900"/>
            <a:ext cx="7901395" cy="1708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999"/>
              </a:lnSpc>
            </a:pPr>
            <a:r>
              <a:rPr lang="en-US" sz="9999">
                <a:solidFill>
                  <a:srgbClr val="F0758A"/>
                </a:solidFill>
                <a:latin typeface="Railey"/>
                <a:ea typeface="Railey"/>
                <a:cs typeface="Railey"/>
                <a:sym typeface="Railey"/>
              </a:rPr>
              <a:t>latar belakang 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0958910" y="459991"/>
            <a:ext cx="6300390" cy="1137418"/>
            <a:chOff x="0" y="0"/>
            <a:chExt cx="1659362" cy="29956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659362" cy="299567"/>
            </a:xfrm>
            <a:custGeom>
              <a:avLst/>
              <a:gdLst/>
              <a:ahLst/>
              <a:cxnLst/>
              <a:rect r="r" b="b" t="t" l="l"/>
              <a:pathLst>
                <a:path h="299567" w="1659362">
                  <a:moveTo>
                    <a:pt x="62669" y="0"/>
                  </a:moveTo>
                  <a:lnTo>
                    <a:pt x="1596693" y="0"/>
                  </a:lnTo>
                  <a:cubicBezTo>
                    <a:pt x="1613314" y="0"/>
                    <a:pt x="1629254" y="6603"/>
                    <a:pt x="1641007" y="18355"/>
                  </a:cubicBezTo>
                  <a:cubicBezTo>
                    <a:pt x="1652760" y="30108"/>
                    <a:pt x="1659362" y="46048"/>
                    <a:pt x="1659362" y="62669"/>
                  </a:cubicBezTo>
                  <a:lnTo>
                    <a:pt x="1659362" y="236898"/>
                  </a:lnTo>
                  <a:cubicBezTo>
                    <a:pt x="1659362" y="271509"/>
                    <a:pt x="1631304" y="299567"/>
                    <a:pt x="1596693" y="299567"/>
                  </a:cubicBezTo>
                  <a:lnTo>
                    <a:pt x="62669" y="299567"/>
                  </a:lnTo>
                  <a:cubicBezTo>
                    <a:pt x="46048" y="299567"/>
                    <a:pt x="30108" y="292964"/>
                    <a:pt x="18355" y="281212"/>
                  </a:cubicBezTo>
                  <a:cubicBezTo>
                    <a:pt x="6603" y="269459"/>
                    <a:pt x="0" y="253519"/>
                    <a:pt x="0" y="236898"/>
                  </a:cubicBezTo>
                  <a:lnTo>
                    <a:pt x="0" y="62669"/>
                  </a:lnTo>
                  <a:cubicBezTo>
                    <a:pt x="0" y="46048"/>
                    <a:pt x="6603" y="30108"/>
                    <a:pt x="18355" y="18355"/>
                  </a:cubicBezTo>
                  <a:cubicBezTo>
                    <a:pt x="30108" y="6603"/>
                    <a:pt x="46048" y="0"/>
                    <a:pt x="62669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DADA">
                    <a:alpha val="100000"/>
                  </a:srgbClr>
                </a:gs>
                <a:gs pos="50000">
                  <a:srgbClr val="FFFCEA">
                    <a:alpha val="100000"/>
                  </a:srgbClr>
                </a:gs>
                <a:gs pos="100000">
                  <a:srgbClr val="FFDFE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w="19050" cap="rnd">
              <a:solidFill>
                <a:srgbClr val="F0758A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104775"/>
              <a:ext cx="1659362" cy="4043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7000"/>
                </a:lnSpc>
              </a:pPr>
              <a:r>
                <a:rPr lang="en-US" sz="5000">
                  <a:solidFill>
                    <a:srgbClr val="F0758A"/>
                  </a:solidFill>
                  <a:latin typeface="Caveat"/>
                  <a:ea typeface="Caveat"/>
                  <a:cs typeface="Caveat"/>
                  <a:sym typeface="Caveat"/>
                </a:rPr>
                <a:t>alpukat 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0991150" y="1597409"/>
            <a:ext cx="6643880" cy="1222746"/>
            <a:chOff x="0" y="0"/>
            <a:chExt cx="1749829" cy="32204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749829" cy="322040"/>
            </a:xfrm>
            <a:custGeom>
              <a:avLst/>
              <a:gdLst/>
              <a:ahLst/>
              <a:cxnLst/>
              <a:rect r="r" b="b" t="t" l="l"/>
              <a:pathLst>
                <a:path h="322040" w="1749829">
                  <a:moveTo>
                    <a:pt x="59429" y="0"/>
                  </a:moveTo>
                  <a:lnTo>
                    <a:pt x="1690400" y="0"/>
                  </a:lnTo>
                  <a:cubicBezTo>
                    <a:pt x="1723222" y="0"/>
                    <a:pt x="1749829" y="26607"/>
                    <a:pt x="1749829" y="59429"/>
                  </a:cubicBezTo>
                  <a:lnTo>
                    <a:pt x="1749829" y="262611"/>
                  </a:lnTo>
                  <a:cubicBezTo>
                    <a:pt x="1749829" y="295433"/>
                    <a:pt x="1723222" y="322040"/>
                    <a:pt x="1690400" y="322040"/>
                  </a:cubicBezTo>
                  <a:lnTo>
                    <a:pt x="59429" y="322040"/>
                  </a:lnTo>
                  <a:cubicBezTo>
                    <a:pt x="26607" y="322040"/>
                    <a:pt x="0" y="295433"/>
                    <a:pt x="0" y="262611"/>
                  </a:cubicBezTo>
                  <a:lnTo>
                    <a:pt x="0" y="59429"/>
                  </a:lnTo>
                  <a:cubicBezTo>
                    <a:pt x="0" y="26607"/>
                    <a:pt x="26607" y="0"/>
                    <a:pt x="59429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DADA">
                    <a:alpha val="100000"/>
                  </a:srgbClr>
                </a:gs>
                <a:gs pos="50000">
                  <a:srgbClr val="FFFCEA">
                    <a:alpha val="100000"/>
                  </a:srgbClr>
                </a:gs>
                <a:gs pos="100000">
                  <a:srgbClr val="FFDFE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w="19050" cap="rnd">
              <a:solidFill>
                <a:srgbClr val="F0758A"/>
              </a:solidFill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104775"/>
              <a:ext cx="1749829" cy="4268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7000"/>
                </a:lnSpc>
              </a:pPr>
              <a:r>
                <a:rPr lang="en-US" sz="5000">
                  <a:solidFill>
                    <a:srgbClr val="3B3B3B"/>
                  </a:solidFill>
                  <a:latin typeface="Caveat"/>
                  <a:ea typeface="Caveat"/>
                  <a:cs typeface="Caveat"/>
                  <a:sym typeface="Caveat"/>
                </a:rPr>
                <a:t>buah naga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1156247" y="2820155"/>
            <a:ext cx="6313686" cy="1054100"/>
            <a:chOff x="0" y="0"/>
            <a:chExt cx="1662864" cy="27762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662864" cy="277623"/>
            </a:xfrm>
            <a:custGeom>
              <a:avLst/>
              <a:gdLst/>
              <a:ahLst/>
              <a:cxnLst/>
              <a:rect r="r" b="b" t="t" l="l"/>
              <a:pathLst>
                <a:path h="277623" w="1662864">
                  <a:moveTo>
                    <a:pt x="62537" y="0"/>
                  </a:moveTo>
                  <a:lnTo>
                    <a:pt x="1600327" y="0"/>
                  </a:lnTo>
                  <a:cubicBezTo>
                    <a:pt x="1616913" y="0"/>
                    <a:pt x="1632819" y="6589"/>
                    <a:pt x="1644547" y="18317"/>
                  </a:cubicBezTo>
                  <a:cubicBezTo>
                    <a:pt x="1656275" y="30045"/>
                    <a:pt x="1662864" y="45951"/>
                    <a:pt x="1662864" y="62537"/>
                  </a:cubicBezTo>
                  <a:lnTo>
                    <a:pt x="1662864" y="215086"/>
                  </a:lnTo>
                  <a:cubicBezTo>
                    <a:pt x="1662864" y="231672"/>
                    <a:pt x="1656275" y="247578"/>
                    <a:pt x="1644547" y="259306"/>
                  </a:cubicBezTo>
                  <a:cubicBezTo>
                    <a:pt x="1632819" y="271034"/>
                    <a:pt x="1616913" y="277623"/>
                    <a:pt x="1600327" y="277623"/>
                  </a:cubicBezTo>
                  <a:lnTo>
                    <a:pt x="62537" y="277623"/>
                  </a:lnTo>
                  <a:cubicBezTo>
                    <a:pt x="45951" y="277623"/>
                    <a:pt x="30045" y="271034"/>
                    <a:pt x="18317" y="259306"/>
                  </a:cubicBezTo>
                  <a:cubicBezTo>
                    <a:pt x="6589" y="247578"/>
                    <a:pt x="0" y="231672"/>
                    <a:pt x="0" y="215086"/>
                  </a:cubicBezTo>
                  <a:lnTo>
                    <a:pt x="0" y="62537"/>
                  </a:lnTo>
                  <a:cubicBezTo>
                    <a:pt x="0" y="45951"/>
                    <a:pt x="6589" y="30045"/>
                    <a:pt x="18317" y="18317"/>
                  </a:cubicBezTo>
                  <a:cubicBezTo>
                    <a:pt x="30045" y="6589"/>
                    <a:pt x="45951" y="0"/>
                    <a:pt x="62537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DADA">
                    <a:alpha val="100000"/>
                  </a:srgbClr>
                </a:gs>
                <a:gs pos="50000">
                  <a:srgbClr val="FFFCEA">
                    <a:alpha val="100000"/>
                  </a:srgbClr>
                </a:gs>
                <a:gs pos="100000">
                  <a:srgbClr val="FFDFE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w="19050" cap="rnd">
              <a:solidFill>
                <a:srgbClr val="F0758A"/>
              </a:solidFill>
              <a:prstDash val="solid"/>
              <a:round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104775"/>
              <a:ext cx="1662864" cy="3823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7000"/>
                </a:lnSpc>
              </a:pPr>
              <a:r>
                <a:rPr lang="en-US" sz="5000">
                  <a:solidFill>
                    <a:srgbClr val="3B3B3B"/>
                  </a:solidFill>
                  <a:latin typeface="Caveat"/>
                  <a:ea typeface="Caveat"/>
                  <a:cs typeface="Caveat"/>
                  <a:sym typeface="Caveat"/>
                </a:rPr>
                <a:t>Wortel</a:t>
              </a: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-10800000">
            <a:off x="0" y="0"/>
            <a:ext cx="4054948" cy="4114800"/>
          </a:xfrm>
          <a:custGeom>
            <a:avLst/>
            <a:gdLst/>
            <a:ahLst/>
            <a:cxnLst/>
            <a:rect r="r" b="b" t="t" l="l"/>
            <a:pathLst>
              <a:path h="4114800" w="4054948">
                <a:moveTo>
                  <a:pt x="0" y="0"/>
                </a:moveTo>
                <a:lnTo>
                  <a:pt x="4054948" y="0"/>
                </a:lnTo>
                <a:lnTo>
                  <a:pt x="405494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4233052" y="6172200"/>
            <a:ext cx="4054948" cy="4114800"/>
          </a:xfrm>
          <a:custGeom>
            <a:avLst/>
            <a:gdLst/>
            <a:ahLst/>
            <a:cxnLst/>
            <a:rect r="r" b="b" t="t" l="l"/>
            <a:pathLst>
              <a:path h="4114800" w="4054948">
                <a:moveTo>
                  <a:pt x="0" y="0"/>
                </a:moveTo>
                <a:lnTo>
                  <a:pt x="4054948" y="0"/>
                </a:lnTo>
                <a:lnTo>
                  <a:pt x="405494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0" y="3747056"/>
            <a:ext cx="10475021" cy="39363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08"/>
              </a:lnSpc>
            </a:pPr>
            <a:r>
              <a:rPr lang="en-US" sz="3720">
                <a:solidFill>
                  <a:srgbClr val="F0758A"/>
                </a:solidFill>
                <a:latin typeface="Railey"/>
                <a:ea typeface="Railey"/>
                <a:cs typeface="Railey"/>
                <a:sym typeface="Railey"/>
              </a:rPr>
              <a:t>penggunaan Canva AI membantu kami dalam membuat desain tampilan website yang menarik dan modern tanpa perlu menjadi desainer profesional.</a:t>
            </a:r>
          </a:p>
          <a:p>
            <a:pPr algn="ctr">
              <a:lnSpc>
                <a:spcPts val="5208"/>
              </a:lnSpc>
            </a:pPr>
            <a:r>
              <a:rPr lang="en-US" sz="3720">
                <a:solidFill>
                  <a:srgbClr val="F0758A"/>
                </a:solidFill>
                <a:latin typeface="Railey"/>
                <a:ea typeface="Railey"/>
                <a:cs typeface="Railey"/>
                <a:sym typeface="Railey"/>
              </a:rPr>
              <a:t>Dengan menggabungkan Canva AI dan konsep CRUD, kami membuat proyek Website CRUD jus buah sebagai latihan membuat aplikasi web yang fungsional dan estetik.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11321345" y="4114800"/>
            <a:ext cx="6313686" cy="1142245"/>
            <a:chOff x="0" y="0"/>
            <a:chExt cx="1662864" cy="300838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662864" cy="300838"/>
            </a:xfrm>
            <a:custGeom>
              <a:avLst/>
              <a:gdLst/>
              <a:ahLst/>
              <a:cxnLst/>
              <a:rect r="r" b="b" t="t" l="l"/>
              <a:pathLst>
                <a:path h="300838" w="1662864">
                  <a:moveTo>
                    <a:pt x="62537" y="0"/>
                  </a:moveTo>
                  <a:lnTo>
                    <a:pt x="1600327" y="0"/>
                  </a:lnTo>
                  <a:cubicBezTo>
                    <a:pt x="1616913" y="0"/>
                    <a:pt x="1632819" y="6589"/>
                    <a:pt x="1644547" y="18317"/>
                  </a:cubicBezTo>
                  <a:cubicBezTo>
                    <a:pt x="1656275" y="30045"/>
                    <a:pt x="1662864" y="45951"/>
                    <a:pt x="1662864" y="62537"/>
                  </a:cubicBezTo>
                  <a:lnTo>
                    <a:pt x="1662864" y="238301"/>
                  </a:lnTo>
                  <a:cubicBezTo>
                    <a:pt x="1662864" y="254887"/>
                    <a:pt x="1656275" y="270794"/>
                    <a:pt x="1644547" y="282522"/>
                  </a:cubicBezTo>
                  <a:cubicBezTo>
                    <a:pt x="1632819" y="294250"/>
                    <a:pt x="1616913" y="300838"/>
                    <a:pt x="1600327" y="300838"/>
                  </a:cubicBezTo>
                  <a:lnTo>
                    <a:pt x="62537" y="300838"/>
                  </a:lnTo>
                  <a:cubicBezTo>
                    <a:pt x="45951" y="300838"/>
                    <a:pt x="30045" y="294250"/>
                    <a:pt x="18317" y="282522"/>
                  </a:cubicBezTo>
                  <a:cubicBezTo>
                    <a:pt x="6589" y="270794"/>
                    <a:pt x="0" y="254887"/>
                    <a:pt x="0" y="238301"/>
                  </a:cubicBezTo>
                  <a:lnTo>
                    <a:pt x="0" y="62537"/>
                  </a:lnTo>
                  <a:cubicBezTo>
                    <a:pt x="0" y="45951"/>
                    <a:pt x="6589" y="30045"/>
                    <a:pt x="18317" y="18317"/>
                  </a:cubicBezTo>
                  <a:cubicBezTo>
                    <a:pt x="30045" y="6589"/>
                    <a:pt x="45951" y="0"/>
                    <a:pt x="62537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DADA">
                    <a:alpha val="100000"/>
                  </a:srgbClr>
                </a:gs>
                <a:gs pos="50000">
                  <a:srgbClr val="FFFCEA">
                    <a:alpha val="100000"/>
                  </a:srgbClr>
                </a:gs>
                <a:gs pos="100000">
                  <a:srgbClr val="FFDFE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w="19050" cap="rnd">
              <a:solidFill>
                <a:srgbClr val="F0758A"/>
              </a:solidFill>
              <a:prstDash val="solid"/>
              <a:round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104775"/>
              <a:ext cx="1662864" cy="4056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7000"/>
                </a:lnSpc>
              </a:pPr>
              <a:r>
                <a:rPr lang="en-US" sz="5000">
                  <a:solidFill>
                    <a:srgbClr val="3B3B3B"/>
                  </a:solidFill>
                  <a:latin typeface="Caveat"/>
                  <a:ea typeface="Caveat"/>
                  <a:cs typeface="Caveat"/>
                  <a:sym typeface="Caveat"/>
                </a:rPr>
                <a:t>Mangga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1321345" y="5495170"/>
            <a:ext cx="6313686" cy="1142245"/>
            <a:chOff x="0" y="0"/>
            <a:chExt cx="1662864" cy="300838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662864" cy="300838"/>
            </a:xfrm>
            <a:custGeom>
              <a:avLst/>
              <a:gdLst/>
              <a:ahLst/>
              <a:cxnLst/>
              <a:rect r="r" b="b" t="t" l="l"/>
              <a:pathLst>
                <a:path h="300838" w="1662864">
                  <a:moveTo>
                    <a:pt x="62537" y="0"/>
                  </a:moveTo>
                  <a:lnTo>
                    <a:pt x="1600327" y="0"/>
                  </a:lnTo>
                  <a:cubicBezTo>
                    <a:pt x="1616913" y="0"/>
                    <a:pt x="1632819" y="6589"/>
                    <a:pt x="1644547" y="18317"/>
                  </a:cubicBezTo>
                  <a:cubicBezTo>
                    <a:pt x="1656275" y="30045"/>
                    <a:pt x="1662864" y="45951"/>
                    <a:pt x="1662864" y="62537"/>
                  </a:cubicBezTo>
                  <a:lnTo>
                    <a:pt x="1662864" y="238301"/>
                  </a:lnTo>
                  <a:cubicBezTo>
                    <a:pt x="1662864" y="254887"/>
                    <a:pt x="1656275" y="270794"/>
                    <a:pt x="1644547" y="282522"/>
                  </a:cubicBezTo>
                  <a:cubicBezTo>
                    <a:pt x="1632819" y="294250"/>
                    <a:pt x="1616913" y="300838"/>
                    <a:pt x="1600327" y="300838"/>
                  </a:cubicBezTo>
                  <a:lnTo>
                    <a:pt x="62537" y="300838"/>
                  </a:lnTo>
                  <a:cubicBezTo>
                    <a:pt x="45951" y="300838"/>
                    <a:pt x="30045" y="294250"/>
                    <a:pt x="18317" y="282522"/>
                  </a:cubicBezTo>
                  <a:cubicBezTo>
                    <a:pt x="6589" y="270794"/>
                    <a:pt x="0" y="254887"/>
                    <a:pt x="0" y="238301"/>
                  </a:cubicBezTo>
                  <a:lnTo>
                    <a:pt x="0" y="62537"/>
                  </a:lnTo>
                  <a:cubicBezTo>
                    <a:pt x="0" y="45951"/>
                    <a:pt x="6589" y="30045"/>
                    <a:pt x="18317" y="18317"/>
                  </a:cubicBezTo>
                  <a:cubicBezTo>
                    <a:pt x="30045" y="6589"/>
                    <a:pt x="45951" y="0"/>
                    <a:pt x="62537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DADA">
                    <a:alpha val="100000"/>
                  </a:srgbClr>
                </a:gs>
                <a:gs pos="50000">
                  <a:srgbClr val="FFFCEA">
                    <a:alpha val="100000"/>
                  </a:srgbClr>
                </a:gs>
                <a:gs pos="100000">
                  <a:srgbClr val="FFDFE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w="19050" cap="rnd">
              <a:solidFill>
                <a:srgbClr val="F0758A"/>
              </a:solidFill>
              <a:prstDash val="solid"/>
              <a:round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-104775"/>
              <a:ext cx="1662864" cy="4056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7000"/>
                </a:lnSpc>
              </a:pPr>
              <a:r>
                <a:rPr lang="en-US" sz="5000">
                  <a:solidFill>
                    <a:srgbClr val="3B3B3B"/>
                  </a:solidFill>
                  <a:latin typeface="Caveat"/>
                  <a:ea typeface="Caveat"/>
                  <a:cs typeface="Caveat"/>
                  <a:sym typeface="Caveat"/>
                </a:rPr>
                <a:t>stoberi 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DADA">
                <a:alpha val="100000"/>
              </a:srgbClr>
            </a:gs>
            <a:gs pos="50000">
              <a:srgbClr val="FFFCEA">
                <a:alpha val="100000"/>
              </a:srgbClr>
            </a:gs>
            <a:gs pos="100000">
              <a:srgbClr val="FFDFEF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637031" y="-3837635"/>
            <a:ext cx="8178165" cy="8229600"/>
          </a:xfrm>
          <a:custGeom>
            <a:avLst/>
            <a:gdLst/>
            <a:ahLst/>
            <a:cxnLst/>
            <a:rect r="r" b="b" t="t" l="l"/>
            <a:pathLst>
              <a:path h="8229600" w="8178165">
                <a:moveTo>
                  <a:pt x="0" y="0"/>
                </a:moveTo>
                <a:lnTo>
                  <a:pt x="8178165" y="0"/>
                </a:lnTo>
                <a:lnTo>
                  <a:pt x="817816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600776" y="5733530"/>
            <a:ext cx="7738314" cy="7370744"/>
          </a:xfrm>
          <a:custGeom>
            <a:avLst/>
            <a:gdLst/>
            <a:ahLst/>
            <a:cxnLst/>
            <a:rect r="r" b="b" t="t" l="l"/>
            <a:pathLst>
              <a:path h="7370744" w="7738314">
                <a:moveTo>
                  <a:pt x="0" y="0"/>
                </a:moveTo>
                <a:lnTo>
                  <a:pt x="7738314" y="0"/>
                </a:lnTo>
                <a:lnTo>
                  <a:pt x="7738314" y="7370744"/>
                </a:lnTo>
                <a:lnTo>
                  <a:pt x="0" y="73707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166421" y="1108075"/>
            <a:ext cx="7901395" cy="1708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999"/>
              </a:lnSpc>
            </a:pPr>
            <a:r>
              <a:rPr lang="en-US" sz="9999">
                <a:solidFill>
                  <a:srgbClr val="F0758A"/>
                </a:solidFill>
                <a:latin typeface="Railey"/>
                <a:ea typeface="Railey"/>
                <a:cs typeface="Railey"/>
                <a:sym typeface="Railey"/>
              </a:rPr>
              <a:t>tujuan proyek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-10800000">
            <a:off x="0" y="0"/>
            <a:ext cx="4054948" cy="4114800"/>
          </a:xfrm>
          <a:custGeom>
            <a:avLst/>
            <a:gdLst/>
            <a:ahLst/>
            <a:cxnLst/>
            <a:rect r="r" b="b" t="t" l="l"/>
            <a:pathLst>
              <a:path h="4114800" w="4054948">
                <a:moveTo>
                  <a:pt x="0" y="0"/>
                </a:moveTo>
                <a:lnTo>
                  <a:pt x="4054948" y="0"/>
                </a:lnTo>
                <a:lnTo>
                  <a:pt x="405494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233052" y="6172200"/>
            <a:ext cx="4054948" cy="4114800"/>
          </a:xfrm>
          <a:custGeom>
            <a:avLst/>
            <a:gdLst/>
            <a:ahLst/>
            <a:cxnLst/>
            <a:rect r="r" b="b" t="t" l="l"/>
            <a:pathLst>
              <a:path h="4114800" w="4054948">
                <a:moveTo>
                  <a:pt x="0" y="0"/>
                </a:moveTo>
                <a:lnTo>
                  <a:pt x="4054948" y="0"/>
                </a:lnTo>
                <a:lnTo>
                  <a:pt x="405494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656849" y="3044895"/>
            <a:ext cx="17631151" cy="112257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64"/>
              </a:lnSpc>
            </a:pPr>
            <a:r>
              <a:rPr lang="en-US" sz="3456">
                <a:solidFill>
                  <a:srgbClr val="3B3B3B"/>
                </a:solidFill>
                <a:latin typeface="Caveat"/>
                <a:ea typeface="Caveat"/>
                <a:cs typeface="Caveat"/>
                <a:sym typeface="Caveat"/>
              </a:rPr>
              <a:t>Mengenal konsep CRUD (Create, Read, Update, Delete) dalam pembuatan website penjualan jus buah.</a:t>
            </a:r>
          </a:p>
          <a:p>
            <a:pPr algn="ctr">
              <a:lnSpc>
                <a:spcPts val="5564"/>
              </a:lnSpc>
            </a:pPr>
          </a:p>
          <a:p>
            <a:pPr algn="ctr">
              <a:lnSpc>
                <a:spcPts val="5564"/>
              </a:lnSpc>
            </a:pPr>
            <a:r>
              <a:rPr lang="en-US" sz="3456">
                <a:solidFill>
                  <a:srgbClr val="3B3B3B"/>
                </a:solidFill>
                <a:latin typeface="Caveat"/>
                <a:ea typeface="Caveat"/>
                <a:cs typeface="Caveat"/>
                <a:sym typeface="Caveat"/>
              </a:rPr>
              <a:t>Melatih kemampuan mendesain tampilan website menggunakan Canva AI agar menarik dan mudah digunakan.</a:t>
            </a:r>
          </a:p>
          <a:p>
            <a:pPr algn="ctr">
              <a:lnSpc>
                <a:spcPts val="5564"/>
              </a:lnSpc>
            </a:pPr>
          </a:p>
          <a:p>
            <a:pPr algn="ctr">
              <a:lnSpc>
                <a:spcPts val="5564"/>
              </a:lnSpc>
            </a:pPr>
            <a:r>
              <a:rPr lang="en-US" sz="3456">
                <a:solidFill>
                  <a:srgbClr val="3B3B3B"/>
                </a:solidFill>
                <a:latin typeface="Caveat"/>
                <a:ea typeface="Caveat"/>
                <a:cs typeface="Caveat"/>
                <a:sym typeface="Caveat"/>
              </a:rPr>
              <a:t>Mengembangkan kreativitas dalam membuat sistem pengelolaan data produk (nama jus, harga, stok, dsb).</a:t>
            </a:r>
          </a:p>
          <a:p>
            <a:pPr algn="ctr">
              <a:lnSpc>
                <a:spcPts val="5564"/>
              </a:lnSpc>
            </a:pPr>
          </a:p>
          <a:p>
            <a:pPr algn="ctr">
              <a:lnSpc>
                <a:spcPts val="5564"/>
              </a:lnSpc>
            </a:pPr>
            <a:r>
              <a:rPr lang="en-US" sz="3456">
                <a:solidFill>
                  <a:srgbClr val="3B3B3B"/>
                </a:solidFill>
                <a:latin typeface="Caveat"/>
                <a:ea typeface="Caveat"/>
                <a:cs typeface="Caveat"/>
                <a:sym typeface="Caveat"/>
              </a:rPr>
              <a:t>Mengasah kerja sama tim dalam membangun aplikasi web sederhana yang bisa digunakan untuk jual beli jus buah segar secara digital.</a:t>
            </a:r>
          </a:p>
          <a:p>
            <a:pPr algn="ctr">
              <a:lnSpc>
                <a:spcPts val="5564"/>
              </a:lnSpc>
            </a:pPr>
          </a:p>
          <a:p>
            <a:pPr algn="ctr">
              <a:lnSpc>
                <a:spcPts val="5564"/>
              </a:lnSpc>
            </a:pPr>
          </a:p>
          <a:p>
            <a:pPr algn="ctr">
              <a:lnSpc>
                <a:spcPts val="5564"/>
              </a:lnSpc>
            </a:pPr>
          </a:p>
          <a:p>
            <a:pPr algn="ctr">
              <a:lnSpc>
                <a:spcPts val="5564"/>
              </a:lnSpc>
            </a:pPr>
          </a:p>
          <a:p>
            <a:pPr algn="ctr">
              <a:lnSpc>
                <a:spcPts val="5564"/>
              </a:lnSpc>
            </a:pPr>
          </a:p>
          <a:p>
            <a:pPr algn="ctr">
              <a:lnSpc>
                <a:spcPts val="5564"/>
              </a:lnSpc>
            </a:pPr>
          </a:p>
          <a:p>
            <a:pPr algn="ctr">
              <a:lnSpc>
                <a:spcPts val="5564"/>
              </a:lnSpc>
            </a:pPr>
          </a:p>
          <a:p>
            <a:pPr algn="ctr">
              <a:lnSpc>
                <a:spcPts val="5564"/>
              </a:lnSpc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DADA">
                <a:alpha val="100000"/>
              </a:srgbClr>
            </a:gs>
            <a:gs pos="50000">
              <a:srgbClr val="FFFCEA">
                <a:alpha val="100000"/>
              </a:srgbClr>
            </a:gs>
            <a:gs pos="100000">
              <a:srgbClr val="FFDFEF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637031" y="-3837635"/>
            <a:ext cx="8178165" cy="8229600"/>
          </a:xfrm>
          <a:custGeom>
            <a:avLst/>
            <a:gdLst/>
            <a:ahLst/>
            <a:cxnLst/>
            <a:rect r="r" b="b" t="t" l="l"/>
            <a:pathLst>
              <a:path h="8229600" w="8178165">
                <a:moveTo>
                  <a:pt x="0" y="0"/>
                </a:moveTo>
                <a:lnTo>
                  <a:pt x="8178165" y="0"/>
                </a:lnTo>
                <a:lnTo>
                  <a:pt x="817816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600776" y="5733530"/>
            <a:ext cx="7738314" cy="7370744"/>
          </a:xfrm>
          <a:custGeom>
            <a:avLst/>
            <a:gdLst/>
            <a:ahLst/>
            <a:cxnLst/>
            <a:rect r="r" b="b" t="t" l="l"/>
            <a:pathLst>
              <a:path h="7370744" w="7738314">
                <a:moveTo>
                  <a:pt x="0" y="0"/>
                </a:moveTo>
                <a:lnTo>
                  <a:pt x="7738314" y="0"/>
                </a:lnTo>
                <a:lnTo>
                  <a:pt x="7738314" y="7370744"/>
                </a:lnTo>
                <a:lnTo>
                  <a:pt x="0" y="73707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193303" y="704116"/>
            <a:ext cx="7901395" cy="1708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999"/>
              </a:lnSpc>
            </a:pPr>
            <a:r>
              <a:rPr lang="en-US" sz="9999">
                <a:solidFill>
                  <a:srgbClr val="F0758A"/>
                </a:solidFill>
                <a:latin typeface="Railey"/>
                <a:ea typeface="Railey"/>
                <a:cs typeface="Railey"/>
                <a:sym typeface="Railey"/>
              </a:rPr>
              <a:t>alat dan bahan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-10800000">
            <a:off x="0" y="0"/>
            <a:ext cx="4054948" cy="4114800"/>
          </a:xfrm>
          <a:custGeom>
            <a:avLst/>
            <a:gdLst/>
            <a:ahLst/>
            <a:cxnLst/>
            <a:rect r="r" b="b" t="t" l="l"/>
            <a:pathLst>
              <a:path h="4114800" w="4054948">
                <a:moveTo>
                  <a:pt x="0" y="0"/>
                </a:moveTo>
                <a:lnTo>
                  <a:pt x="4054948" y="0"/>
                </a:lnTo>
                <a:lnTo>
                  <a:pt x="405494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233052" y="6172200"/>
            <a:ext cx="4054948" cy="4114800"/>
          </a:xfrm>
          <a:custGeom>
            <a:avLst/>
            <a:gdLst/>
            <a:ahLst/>
            <a:cxnLst/>
            <a:rect r="r" b="b" t="t" l="l"/>
            <a:pathLst>
              <a:path h="4114800" w="4054948">
                <a:moveTo>
                  <a:pt x="0" y="0"/>
                </a:moveTo>
                <a:lnTo>
                  <a:pt x="4054948" y="0"/>
                </a:lnTo>
                <a:lnTo>
                  <a:pt x="405494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709242" y="2288442"/>
            <a:ext cx="16869516" cy="85453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19"/>
              </a:lnSpc>
            </a:pPr>
            <a:r>
              <a:rPr lang="en-US" sz="3241" b="true">
                <a:solidFill>
                  <a:srgbClr val="3B3B3B"/>
                </a:solidFill>
                <a:latin typeface="Caveat Bold"/>
                <a:ea typeface="Caveat Bold"/>
                <a:cs typeface="Caveat Bold"/>
                <a:sym typeface="Caveat Bold"/>
              </a:rPr>
              <a:t>🔹 Perangkat Lunak:</a:t>
            </a:r>
          </a:p>
          <a:p>
            <a:pPr algn="ctr">
              <a:lnSpc>
                <a:spcPts val="5219"/>
              </a:lnSpc>
            </a:pPr>
            <a:r>
              <a:rPr lang="en-US" sz="3241">
                <a:solidFill>
                  <a:srgbClr val="3B3B3B"/>
                </a:solidFill>
                <a:latin typeface="Caveat"/>
                <a:ea typeface="Caveat"/>
                <a:cs typeface="Caveat"/>
                <a:sym typeface="Caveat"/>
              </a:rPr>
              <a:t>C</a:t>
            </a:r>
            <a:r>
              <a:rPr lang="en-US" sz="3241" b="true">
                <a:solidFill>
                  <a:srgbClr val="3B3B3B"/>
                </a:solidFill>
                <a:latin typeface="Caveat Bold"/>
                <a:ea typeface="Caveat Bold"/>
                <a:cs typeface="Caveat Bold"/>
                <a:sym typeface="Caveat Bold"/>
              </a:rPr>
              <a:t>anva AI → untuk mendesain tampilan website (UI) seperti halaman menu jus, daftar produk, dan tombol pesanan.</a:t>
            </a:r>
          </a:p>
          <a:p>
            <a:pPr algn="ctr">
              <a:lnSpc>
                <a:spcPts val="5219"/>
              </a:lnSpc>
            </a:pPr>
            <a:r>
              <a:rPr lang="en-US" sz="3241" b="true">
                <a:solidFill>
                  <a:srgbClr val="3B3B3B"/>
                </a:solidFill>
                <a:latin typeface="Caveat Bold"/>
                <a:ea typeface="Caveat Bold"/>
                <a:cs typeface="Caveat Bold"/>
                <a:sym typeface="Caveat Bold"/>
              </a:rPr>
              <a:t>Visual Studio Code / Sublime Text → untuk menulis kode HTML, CSS, dan PHP.</a:t>
            </a:r>
          </a:p>
          <a:p>
            <a:pPr algn="ctr">
              <a:lnSpc>
                <a:spcPts val="5219"/>
              </a:lnSpc>
            </a:pPr>
            <a:r>
              <a:rPr lang="en-US" sz="3241">
                <a:solidFill>
                  <a:srgbClr val="3B3B3B"/>
                </a:solidFill>
                <a:latin typeface="Caveat"/>
                <a:ea typeface="Caveat"/>
                <a:cs typeface="Caveat"/>
                <a:sym typeface="Caveat"/>
              </a:rPr>
              <a:t>X</a:t>
            </a:r>
            <a:r>
              <a:rPr lang="en-US" sz="3241" b="true">
                <a:solidFill>
                  <a:srgbClr val="3B3B3B"/>
                </a:solidFill>
                <a:latin typeface="Caveat Bold"/>
                <a:ea typeface="Caveat Bold"/>
                <a:cs typeface="Caveat Bold"/>
                <a:sym typeface="Caveat Bold"/>
              </a:rPr>
              <a:t>AMPP / Laragon → sebagai server lokal untuk menjalankan website CRUD.</a:t>
            </a:r>
          </a:p>
          <a:p>
            <a:pPr algn="ctr">
              <a:lnSpc>
                <a:spcPts val="5219"/>
              </a:lnSpc>
            </a:pPr>
            <a:r>
              <a:rPr lang="en-US" sz="3241" b="true">
                <a:solidFill>
                  <a:srgbClr val="3B3B3B"/>
                </a:solidFill>
                <a:latin typeface="Caveat Bold"/>
                <a:ea typeface="Caveat Bold"/>
                <a:cs typeface="Caveat Bold"/>
                <a:sym typeface="Caveat Bold"/>
              </a:rPr>
              <a:t>Web Browser (Chrome, Edge, atau Firefox) → untuk menguji hasil website.</a:t>
            </a:r>
          </a:p>
          <a:p>
            <a:pPr algn="ctr">
              <a:lnSpc>
                <a:spcPts val="5219"/>
              </a:lnSpc>
            </a:pPr>
            <a:r>
              <a:rPr lang="en-US" sz="3241" b="true">
                <a:solidFill>
                  <a:srgbClr val="3B3B3B"/>
                </a:solidFill>
                <a:latin typeface="Caveat Bold"/>
                <a:ea typeface="Caveat Bold"/>
                <a:cs typeface="Caveat Bold"/>
                <a:sym typeface="Caveat Bold"/>
              </a:rPr>
              <a:t>🔹 Perangkat Keras:</a:t>
            </a:r>
          </a:p>
          <a:p>
            <a:pPr algn="ctr">
              <a:lnSpc>
                <a:spcPts val="5219"/>
              </a:lnSpc>
            </a:pPr>
            <a:r>
              <a:rPr lang="en-US" sz="3241" b="true">
                <a:solidFill>
                  <a:srgbClr val="3B3B3B"/>
                </a:solidFill>
                <a:latin typeface="Caveat Bold"/>
                <a:ea typeface="Caveat Bold"/>
                <a:cs typeface="Caveat Bold"/>
                <a:sym typeface="Caveat Bold"/>
              </a:rPr>
              <a:t>Laptop / PC dengan koneksi internet stabil.</a:t>
            </a:r>
          </a:p>
          <a:p>
            <a:pPr algn="ctr">
              <a:lnSpc>
                <a:spcPts val="5219"/>
              </a:lnSpc>
            </a:pPr>
            <a:r>
              <a:rPr lang="en-US" sz="3241" b="true">
                <a:solidFill>
                  <a:srgbClr val="3B3B3B"/>
                </a:solidFill>
                <a:latin typeface="Caveat Bold"/>
                <a:ea typeface="Caveat Bold"/>
                <a:cs typeface="Caveat Bold"/>
                <a:sym typeface="Caveat Bold"/>
              </a:rPr>
              <a:t>Mouse &amp; keyboard untuk mendukung proses desain dan coding.</a:t>
            </a:r>
          </a:p>
          <a:p>
            <a:pPr algn="ctr">
              <a:lnSpc>
                <a:spcPts val="5219"/>
              </a:lnSpc>
            </a:pPr>
            <a:r>
              <a:rPr lang="en-US" sz="3241" b="true">
                <a:solidFill>
                  <a:srgbClr val="3B3B3B"/>
                </a:solidFill>
                <a:latin typeface="Caveat Bold"/>
                <a:ea typeface="Caveat Bold"/>
                <a:cs typeface="Caveat Bold"/>
                <a:sym typeface="Caveat Bold"/>
              </a:rPr>
              <a:t>🔹 Bahasa Pemrograman:</a:t>
            </a:r>
          </a:p>
          <a:p>
            <a:pPr algn="ctr">
              <a:lnSpc>
                <a:spcPts val="5219"/>
              </a:lnSpc>
            </a:pPr>
            <a:r>
              <a:rPr lang="en-US" sz="3241">
                <a:solidFill>
                  <a:srgbClr val="3B3B3B"/>
                </a:solidFill>
                <a:latin typeface="Caveat"/>
                <a:ea typeface="Caveat"/>
                <a:cs typeface="Caveat"/>
                <a:sym typeface="Caveat"/>
              </a:rPr>
              <a:t>H</a:t>
            </a:r>
            <a:r>
              <a:rPr lang="en-US" sz="3241" b="true">
                <a:solidFill>
                  <a:srgbClr val="3B3B3B"/>
                </a:solidFill>
                <a:latin typeface="Caveat Bold"/>
                <a:ea typeface="Caveat Bold"/>
                <a:cs typeface="Caveat Bold"/>
                <a:sym typeface="Caveat Bold"/>
              </a:rPr>
              <a:t>TML – membuat struktur halaman website.</a:t>
            </a:r>
          </a:p>
          <a:p>
            <a:pPr algn="ctr">
              <a:lnSpc>
                <a:spcPts val="5219"/>
              </a:lnSpc>
            </a:pPr>
            <a:r>
              <a:rPr lang="en-US" sz="3241" b="true">
                <a:solidFill>
                  <a:srgbClr val="3B3B3B"/>
                </a:solidFill>
                <a:latin typeface="Caveat Bold"/>
                <a:ea typeface="Caveat Bold"/>
                <a:cs typeface="Caveat Bold"/>
                <a:sym typeface="Caveat Bold"/>
              </a:rPr>
              <a:t>CSS – mempercantik tampilan website jus buah.</a:t>
            </a:r>
          </a:p>
          <a:p>
            <a:pPr algn="ctr">
              <a:lnSpc>
                <a:spcPts val="5219"/>
              </a:lnSpc>
            </a:pPr>
            <a:r>
              <a:rPr lang="en-US" sz="3241" b="true">
                <a:solidFill>
                  <a:srgbClr val="3B3B3B"/>
                </a:solidFill>
                <a:latin typeface="Caveat Bold"/>
                <a:ea typeface="Caveat Bold"/>
                <a:cs typeface="Caveat Bold"/>
                <a:sym typeface="Caveat Bold"/>
              </a:rPr>
              <a:t>PHP &amp; MySQL – mengatur logika CRUD dan penyimpanan data jus (nama, harga, stok, foto).</a:t>
            </a:r>
          </a:p>
          <a:p>
            <a:pPr algn="ctr">
              <a:lnSpc>
                <a:spcPts val="5219"/>
              </a:lnSpc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DADA">
                <a:alpha val="100000"/>
              </a:srgbClr>
            </a:gs>
            <a:gs pos="50000">
              <a:srgbClr val="FFFCEA">
                <a:alpha val="100000"/>
              </a:srgbClr>
            </a:gs>
            <a:gs pos="100000">
              <a:srgbClr val="FFDFEF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637031" y="-3837635"/>
            <a:ext cx="8178165" cy="8229600"/>
          </a:xfrm>
          <a:custGeom>
            <a:avLst/>
            <a:gdLst/>
            <a:ahLst/>
            <a:cxnLst/>
            <a:rect r="r" b="b" t="t" l="l"/>
            <a:pathLst>
              <a:path h="8229600" w="8178165">
                <a:moveTo>
                  <a:pt x="0" y="0"/>
                </a:moveTo>
                <a:lnTo>
                  <a:pt x="8178165" y="0"/>
                </a:lnTo>
                <a:lnTo>
                  <a:pt x="817816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600776" y="5733530"/>
            <a:ext cx="7738314" cy="7370744"/>
          </a:xfrm>
          <a:custGeom>
            <a:avLst/>
            <a:gdLst/>
            <a:ahLst/>
            <a:cxnLst/>
            <a:rect r="r" b="b" t="t" l="l"/>
            <a:pathLst>
              <a:path h="7370744" w="7738314">
                <a:moveTo>
                  <a:pt x="0" y="0"/>
                </a:moveTo>
                <a:lnTo>
                  <a:pt x="7738314" y="0"/>
                </a:lnTo>
                <a:lnTo>
                  <a:pt x="7738314" y="7370744"/>
                </a:lnTo>
                <a:lnTo>
                  <a:pt x="0" y="73707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964509" y="-250825"/>
            <a:ext cx="7901395" cy="1708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999"/>
              </a:lnSpc>
            </a:pPr>
            <a:r>
              <a:rPr lang="en-US" sz="9999">
                <a:solidFill>
                  <a:srgbClr val="3B3B3B"/>
                </a:solidFill>
                <a:latin typeface="Railey"/>
                <a:ea typeface="Railey"/>
                <a:cs typeface="Railey"/>
                <a:sym typeface="Railey"/>
              </a:rPr>
              <a:t>konsep CRUD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-10800000">
            <a:off x="0" y="0"/>
            <a:ext cx="4054948" cy="4114800"/>
          </a:xfrm>
          <a:custGeom>
            <a:avLst/>
            <a:gdLst/>
            <a:ahLst/>
            <a:cxnLst/>
            <a:rect r="r" b="b" t="t" l="l"/>
            <a:pathLst>
              <a:path h="4114800" w="4054948">
                <a:moveTo>
                  <a:pt x="0" y="0"/>
                </a:moveTo>
                <a:lnTo>
                  <a:pt x="4054948" y="0"/>
                </a:lnTo>
                <a:lnTo>
                  <a:pt x="405494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233052" y="6172200"/>
            <a:ext cx="4054948" cy="4114800"/>
          </a:xfrm>
          <a:custGeom>
            <a:avLst/>
            <a:gdLst/>
            <a:ahLst/>
            <a:cxnLst/>
            <a:rect r="r" b="b" t="t" l="l"/>
            <a:pathLst>
              <a:path h="4114800" w="4054948">
                <a:moveTo>
                  <a:pt x="0" y="0"/>
                </a:moveTo>
                <a:lnTo>
                  <a:pt x="4054948" y="0"/>
                </a:lnTo>
                <a:lnTo>
                  <a:pt x="405494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9162521" y="2144065"/>
            <a:ext cx="1595642" cy="12059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879"/>
              </a:lnSpc>
              <a:spcBef>
                <a:spcPct val="0"/>
              </a:spcBef>
            </a:pPr>
            <a:r>
              <a:rPr lang="en-US" sz="7056">
                <a:solidFill>
                  <a:srgbClr val="3B3B3B"/>
                </a:solidFill>
                <a:latin typeface="Railey"/>
                <a:ea typeface="Railey"/>
                <a:cs typeface="Railey"/>
                <a:sym typeface="Railey"/>
              </a:rPr>
              <a:t>Read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738584" y="1381125"/>
            <a:ext cx="6275977" cy="2794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b="true" sz="3999">
                <a:solidFill>
                  <a:srgbClr val="3B3B3B"/>
                </a:solidFill>
                <a:latin typeface="Caveat Bold"/>
                <a:ea typeface="Caveat Bold"/>
                <a:cs typeface="Caveat Bold"/>
                <a:sym typeface="Caveat Bold"/>
              </a:rPr>
              <a:t>Menampilkan daftar semua jus yang tersedia di website.	Melihat daftar jus beserta harga dan stok yang masih ada.</a:t>
            </a:r>
          </a:p>
        </p:txBody>
      </p:sp>
      <p:sp>
        <p:nvSpPr>
          <p:cNvPr name="AutoShape 9" id="9"/>
          <p:cNvSpPr/>
          <p:nvPr/>
        </p:nvSpPr>
        <p:spPr>
          <a:xfrm>
            <a:off x="1594817" y="2450857"/>
            <a:ext cx="0" cy="1556881"/>
          </a:xfrm>
          <a:prstGeom prst="line">
            <a:avLst/>
          </a:prstGeom>
          <a:ln cap="flat" w="38100">
            <a:solidFill>
              <a:srgbClr val="DA767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0" id="10"/>
          <p:cNvSpPr txBox="true"/>
          <p:nvPr/>
        </p:nvSpPr>
        <p:spPr>
          <a:xfrm rot="0">
            <a:off x="7701294" y="6225697"/>
            <a:ext cx="4518096" cy="14612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967"/>
              </a:lnSpc>
              <a:spcBef>
                <a:spcPct val="0"/>
              </a:spcBef>
            </a:pPr>
            <a:r>
              <a:rPr lang="en-US" sz="8548">
                <a:solidFill>
                  <a:srgbClr val="3B3B3B"/>
                </a:solidFill>
                <a:latin typeface="Railey"/>
                <a:ea typeface="Railey"/>
                <a:cs typeface="Railey"/>
                <a:sym typeface="Railey"/>
              </a:rPr>
              <a:t>delete </a:t>
            </a:r>
          </a:p>
        </p:txBody>
      </p:sp>
      <p:sp>
        <p:nvSpPr>
          <p:cNvPr name="AutoShape 11" id="11"/>
          <p:cNvSpPr/>
          <p:nvPr/>
        </p:nvSpPr>
        <p:spPr>
          <a:xfrm>
            <a:off x="9960342" y="2414201"/>
            <a:ext cx="0" cy="1555848"/>
          </a:xfrm>
          <a:prstGeom prst="line">
            <a:avLst/>
          </a:prstGeom>
          <a:ln cap="flat" w="38100">
            <a:solidFill>
              <a:srgbClr val="DA767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2" id="12"/>
          <p:cNvSpPr txBox="true"/>
          <p:nvPr/>
        </p:nvSpPr>
        <p:spPr>
          <a:xfrm rot="0">
            <a:off x="1826521" y="1597965"/>
            <a:ext cx="6275977" cy="2794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b="true" sz="3999">
                <a:solidFill>
                  <a:srgbClr val="3B3B3B"/>
                </a:solidFill>
                <a:latin typeface="Caveat Bold"/>
                <a:ea typeface="Caveat Bold"/>
                <a:cs typeface="Caveat Bold"/>
                <a:sym typeface="Caveat Bold"/>
              </a:rPr>
              <a:t>Menambahkan data produk jus baru ke dalam database.	Menambah menu jus baru seperti “Jus Alpukat” atau “Jus Mangga”.aj</a:t>
            </a:r>
          </a:p>
        </p:txBody>
      </p:sp>
      <p:sp>
        <p:nvSpPr>
          <p:cNvPr name="AutoShape 13" id="13"/>
          <p:cNvSpPr/>
          <p:nvPr/>
        </p:nvSpPr>
        <p:spPr>
          <a:xfrm>
            <a:off x="1471102" y="6387622"/>
            <a:ext cx="0" cy="1556881"/>
          </a:xfrm>
          <a:prstGeom prst="line">
            <a:avLst/>
          </a:prstGeom>
          <a:ln cap="flat" w="38100">
            <a:solidFill>
              <a:srgbClr val="DA767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4" id="14"/>
          <p:cNvSpPr/>
          <p:nvPr/>
        </p:nvSpPr>
        <p:spPr>
          <a:xfrm>
            <a:off x="10093692" y="6095921"/>
            <a:ext cx="0" cy="1555848"/>
          </a:xfrm>
          <a:prstGeom prst="line">
            <a:avLst/>
          </a:prstGeom>
          <a:ln cap="flat" w="38100">
            <a:solidFill>
              <a:srgbClr val="DA767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5" id="15"/>
          <p:cNvSpPr txBox="true"/>
          <p:nvPr/>
        </p:nvSpPr>
        <p:spPr>
          <a:xfrm rot="0">
            <a:off x="-1635509" y="2298457"/>
            <a:ext cx="5328419" cy="1432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794"/>
              </a:lnSpc>
              <a:spcBef>
                <a:spcPct val="0"/>
              </a:spcBef>
            </a:pPr>
            <a:r>
              <a:rPr lang="en-US" sz="8424">
                <a:solidFill>
                  <a:srgbClr val="3B3B3B"/>
                </a:solidFill>
                <a:latin typeface="Railey"/>
                <a:ea typeface="Railey"/>
                <a:cs typeface="Railey"/>
                <a:sym typeface="Railey"/>
              </a:rPr>
              <a:t>create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-1273470" y="6489803"/>
            <a:ext cx="5328419" cy="1432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794"/>
              </a:lnSpc>
              <a:spcBef>
                <a:spcPct val="0"/>
              </a:spcBef>
            </a:pPr>
            <a:r>
              <a:rPr lang="en-US" sz="8424">
                <a:solidFill>
                  <a:srgbClr val="3B3B3B"/>
                </a:solidFill>
                <a:latin typeface="Railey"/>
                <a:ea typeface="Railey"/>
                <a:cs typeface="Railey"/>
                <a:sym typeface="Railey"/>
              </a:rPr>
              <a:t>uptade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639230" y="5602186"/>
            <a:ext cx="6275977" cy="2089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b="true" sz="3999">
                <a:solidFill>
                  <a:srgbClr val="3B3B3B"/>
                </a:solidFill>
                <a:latin typeface="Caveat Bold"/>
                <a:ea typeface="Caveat Bold"/>
                <a:cs typeface="Caveat Bold"/>
                <a:sym typeface="Caveat Bold"/>
              </a:rPr>
              <a:t>Mengedit data produk yang sudah ada.	Mengubah harga atau stok jus yang sudah terjual.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983323" y="5207103"/>
            <a:ext cx="6275977" cy="3498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b="true">
                <a:solidFill>
                  <a:srgbClr val="3B3B3B"/>
                </a:solidFill>
                <a:latin typeface="Caveat Bold"/>
                <a:ea typeface="Caveat Bold"/>
                <a:cs typeface="Caveat Bold"/>
                <a:sym typeface="Caveat Bold"/>
              </a:rPr>
              <a:t>Menghapus data produk yang tidak dijual lagi.	Menghapus jus yang sudah habis atau tidak tersedia.</a:t>
            </a:r>
          </a:p>
          <a:p>
            <a:pPr algn="l">
              <a:lnSpc>
                <a:spcPts val="5599"/>
              </a:lnSpc>
            </a:pPr>
          </a:p>
          <a:p>
            <a:pPr algn="l">
              <a:lnSpc>
                <a:spcPts val="559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DADA">
                <a:alpha val="100000"/>
              </a:srgbClr>
            </a:gs>
            <a:gs pos="50000">
              <a:srgbClr val="FFFCEA">
                <a:alpha val="100000"/>
              </a:srgbClr>
            </a:gs>
            <a:gs pos="100000">
              <a:srgbClr val="FFDFEF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637031" y="-3837635"/>
            <a:ext cx="8178165" cy="8229600"/>
          </a:xfrm>
          <a:custGeom>
            <a:avLst/>
            <a:gdLst/>
            <a:ahLst/>
            <a:cxnLst/>
            <a:rect r="r" b="b" t="t" l="l"/>
            <a:pathLst>
              <a:path h="8229600" w="8178165">
                <a:moveTo>
                  <a:pt x="0" y="0"/>
                </a:moveTo>
                <a:lnTo>
                  <a:pt x="8178165" y="0"/>
                </a:lnTo>
                <a:lnTo>
                  <a:pt x="817816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600776" y="5733530"/>
            <a:ext cx="7738314" cy="7370744"/>
          </a:xfrm>
          <a:custGeom>
            <a:avLst/>
            <a:gdLst/>
            <a:ahLst/>
            <a:cxnLst/>
            <a:rect r="r" b="b" t="t" l="l"/>
            <a:pathLst>
              <a:path h="7370744" w="7738314">
                <a:moveTo>
                  <a:pt x="0" y="0"/>
                </a:moveTo>
                <a:lnTo>
                  <a:pt x="7738314" y="0"/>
                </a:lnTo>
                <a:lnTo>
                  <a:pt x="7738314" y="7370744"/>
                </a:lnTo>
                <a:lnTo>
                  <a:pt x="0" y="73707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877610" y="349249"/>
            <a:ext cx="13382916" cy="1708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999"/>
              </a:lnSpc>
            </a:pPr>
            <a:r>
              <a:rPr lang="en-US" sz="9999">
                <a:solidFill>
                  <a:srgbClr val="3B3B3B"/>
                </a:solidFill>
                <a:latin typeface="Railey"/>
                <a:ea typeface="Railey"/>
                <a:cs typeface="Railey"/>
                <a:sym typeface="Railey"/>
              </a:rPr>
              <a:t>desain ui menggunakan canva ai 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-10800000">
            <a:off x="0" y="0"/>
            <a:ext cx="4054948" cy="4114800"/>
          </a:xfrm>
          <a:custGeom>
            <a:avLst/>
            <a:gdLst/>
            <a:ahLst/>
            <a:cxnLst/>
            <a:rect r="r" b="b" t="t" l="l"/>
            <a:pathLst>
              <a:path h="4114800" w="4054948">
                <a:moveTo>
                  <a:pt x="0" y="0"/>
                </a:moveTo>
                <a:lnTo>
                  <a:pt x="4054948" y="0"/>
                </a:lnTo>
                <a:lnTo>
                  <a:pt x="405494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233052" y="6172200"/>
            <a:ext cx="4054948" cy="4114800"/>
          </a:xfrm>
          <a:custGeom>
            <a:avLst/>
            <a:gdLst/>
            <a:ahLst/>
            <a:cxnLst/>
            <a:rect r="r" b="b" t="t" l="l"/>
            <a:pathLst>
              <a:path h="4114800" w="4054948">
                <a:moveTo>
                  <a:pt x="0" y="0"/>
                </a:moveTo>
                <a:lnTo>
                  <a:pt x="4054948" y="0"/>
                </a:lnTo>
                <a:lnTo>
                  <a:pt x="405494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1544681"/>
            <a:ext cx="11063912" cy="77136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92"/>
              </a:lnSpc>
            </a:pPr>
            <a:r>
              <a:rPr lang="en-US" sz="3695" b="true">
                <a:solidFill>
                  <a:srgbClr val="3B3B3B"/>
                </a:solidFill>
                <a:latin typeface="Caveat Bold"/>
                <a:ea typeface="Caveat Bold"/>
                <a:cs typeface="Caveat Bold"/>
                <a:sym typeface="Caveat Bold"/>
              </a:rPr>
              <a:t>🧠 Canva AI digunakan untuk:</a:t>
            </a:r>
          </a:p>
          <a:p>
            <a:pPr algn="l">
              <a:lnSpc>
                <a:spcPts val="4692"/>
              </a:lnSpc>
            </a:pPr>
          </a:p>
          <a:p>
            <a:pPr algn="l">
              <a:lnSpc>
                <a:spcPts val="4692"/>
              </a:lnSpc>
            </a:pPr>
            <a:r>
              <a:rPr lang="en-US" sz="3695" b="true">
                <a:solidFill>
                  <a:srgbClr val="3B3B3B"/>
                </a:solidFill>
                <a:latin typeface="Caveat Bold"/>
                <a:ea typeface="Caveat Bold"/>
                <a:cs typeface="Caveat Bold"/>
                <a:sym typeface="Caveat Bold"/>
              </a:rPr>
              <a:t>Mendesain halaman utama website jus buah dengan tampilan segar dan warna cerah.</a:t>
            </a:r>
          </a:p>
          <a:p>
            <a:pPr algn="l">
              <a:lnSpc>
                <a:spcPts val="4692"/>
              </a:lnSpc>
            </a:pPr>
          </a:p>
          <a:p>
            <a:pPr algn="l">
              <a:lnSpc>
                <a:spcPts val="4692"/>
              </a:lnSpc>
            </a:pPr>
            <a:r>
              <a:rPr lang="en-US" sz="3695" b="true">
                <a:solidFill>
                  <a:srgbClr val="3B3B3B"/>
                </a:solidFill>
                <a:latin typeface="Caveat Bold"/>
                <a:ea typeface="Caveat Bold"/>
                <a:cs typeface="Caveat Bold"/>
                <a:sym typeface="Caveat Bold"/>
              </a:rPr>
              <a:t>Membuat layout menu produk, seperti daftar jus, tombol “Tambah Jus”, dan tabel harga.</a:t>
            </a:r>
          </a:p>
          <a:p>
            <a:pPr algn="l">
              <a:lnSpc>
                <a:spcPts val="4692"/>
              </a:lnSpc>
            </a:pPr>
          </a:p>
          <a:p>
            <a:pPr algn="l">
              <a:lnSpc>
                <a:spcPts val="4692"/>
              </a:lnSpc>
            </a:pPr>
            <a:r>
              <a:rPr lang="en-US" sz="3695" b="true">
                <a:solidFill>
                  <a:srgbClr val="3B3B3B"/>
                </a:solidFill>
                <a:latin typeface="Caveat Bold"/>
                <a:ea typeface="Caveat Bold"/>
                <a:cs typeface="Caveat Bold"/>
                <a:sym typeface="Caveat Bold"/>
              </a:rPr>
              <a:t>Mendesain ikon dan banner promosi, misalnya banner “Diskon Jus Hari Ini 🍓”.</a:t>
            </a:r>
          </a:p>
          <a:p>
            <a:pPr algn="l">
              <a:lnSpc>
                <a:spcPts val="4692"/>
              </a:lnSpc>
            </a:pPr>
          </a:p>
          <a:p>
            <a:pPr algn="l">
              <a:lnSpc>
                <a:spcPts val="4692"/>
              </a:lnSpc>
            </a:pPr>
            <a:r>
              <a:rPr lang="en-US" sz="3695" b="true">
                <a:solidFill>
                  <a:srgbClr val="3B3B3B"/>
                </a:solidFill>
                <a:latin typeface="Caveat Bold"/>
                <a:ea typeface="Caveat Bold"/>
                <a:cs typeface="Caveat Bold"/>
                <a:sym typeface="Caveat Bold"/>
              </a:rPr>
              <a:t>Menyusun tata letak halaman CRUD agar pengguna mudah menambah, melihat, mengedit, atau menghapus data jus.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2092612" y="1888786"/>
            <a:ext cx="4852016" cy="6751194"/>
          </a:xfrm>
          <a:custGeom>
            <a:avLst/>
            <a:gdLst/>
            <a:ahLst/>
            <a:cxnLst/>
            <a:rect r="r" b="b" t="t" l="l"/>
            <a:pathLst>
              <a:path h="6751194" w="4852016">
                <a:moveTo>
                  <a:pt x="0" y="0"/>
                </a:moveTo>
                <a:lnTo>
                  <a:pt x="4852016" y="0"/>
                </a:lnTo>
                <a:lnTo>
                  <a:pt x="4852016" y="6751194"/>
                </a:lnTo>
                <a:lnTo>
                  <a:pt x="0" y="675119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30525" r="0" b="-30525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DADA">
                <a:alpha val="100000"/>
              </a:srgbClr>
            </a:gs>
            <a:gs pos="50000">
              <a:srgbClr val="FFFCEA">
                <a:alpha val="100000"/>
              </a:srgbClr>
            </a:gs>
            <a:gs pos="100000">
              <a:srgbClr val="FFDFEF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637031" y="-3837635"/>
            <a:ext cx="8178165" cy="8229600"/>
          </a:xfrm>
          <a:custGeom>
            <a:avLst/>
            <a:gdLst/>
            <a:ahLst/>
            <a:cxnLst/>
            <a:rect r="r" b="b" t="t" l="l"/>
            <a:pathLst>
              <a:path h="8229600" w="8178165">
                <a:moveTo>
                  <a:pt x="0" y="0"/>
                </a:moveTo>
                <a:lnTo>
                  <a:pt x="8178165" y="0"/>
                </a:lnTo>
                <a:lnTo>
                  <a:pt x="817816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600776" y="5733530"/>
            <a:ext cx="7738314" cy="7370744"/>
          </a:xfrm>
          <a:custGeom>
            <a:avLst/>
            <a:gdLst/>
            <a:ahLst/>
            <a:cxnLst/>
            <a:rect r="r" b="b" t="t" l="l"/>
            <a:pathLst>
              <a:path h="7370744" w="7738314">
                <a:moveTo>
                  <a:pt x="0" y="0"/>
                </a:moveTo>
                <a:lnTo>
                  <a:pt x="7738314" y="0"/>
                </a:lnTo>
                <a:lnTo>
                  <a:pt x="7738314" y="7370744"/>
                </a:lnTo>
                <a:lnTo>
                  <a:pt x="0" y="73707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0800000">
            <a:off x="0" y="0"/>
            <a:ext cx="4054948" cy="4114800"/>
          </a:xfrm>
          <a:custGeom>
            <a:avLst/>
            <a:gdLst/>
            <a:ahLst/>
            <a:cxnLst/>
            <a:rect r="r" b="b" t="t" l="l"/>
            <a:pathLst>
              <a:path h="4114800" w="4054948">
                <a:moveTo>
                  <a:pt x="0" y="0"/>
                </a:moveTo>
                <a:lnTo>
                  <a:pt x="4054948" y="0"/>
                </a:lnTo>
                <a:lnTo>
                  <a:pt x="405494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233052" y="6172200"/>
            <a:ext cx="4054948" cy="4114800"/>
          </a:xfrm>
          <a:custGeom>
            <a:avLst/>
            <a:gdLst/>
            <a:ahLst/>
            <a:cxnLst/>
            <a:rect r="r" b="b" t="t" l="l"/>
            <a:pathLst>
              <a:path h="4114800" w="4054948">
                <a:moveTo>
                  <a:pt x="0" y="0"/>
                </a:moveTo>
                <a:lnTo>
                  <a:pt x="4054948" y="0"/>
                </a:lnTo>
                <a:lnTo>
                  <a:pt x="405494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571833" y="2675999"/>
            <a:ext cx="10028943" cy="6992402"/>
          </a:xfrm>
          <a:custGeom>
            <a:avLst/>
            <a:gdLst/>
            <a:ahLst/>
            <a:cxnLst/>
            <a:rect r="r" b="b" t="t" l="l"/>
            <a:pathLst>
              <a:path h="6992402" w="10028943">
                <a:moveTo>
                  <a:pt x="0" y="0"/>
                </a:moveTo>
                <a:lnTo>
                  <a:pt x="10028943" y="0"/>
                </a:lnTo>
                <a:lnTo>
                  <a:pt x="10028943" y="6992402"/>
                </a:lnTo>
                <a:lnTo>
                  <a:pt x="0" y="699240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054948" y="967848"/>
            <a:ext cx="7901395" cy="1708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999"/>
              </a:lnSpc>
            </a:pPr>
            <a:r>
              <a:rPr lang="en-US" sz="9999">
                <a:solidFill>
                  <a:srgbClr val="3B3B3B"/>
                </a:solidFill>
                <a:latin typeface="Railey"/>
                <a:ea typeface="Railey"/>
                <a:cs typeface="Railey"/>
                <a:sym typeface="Railey"/>
              </a:rPr>
              <a:t>cuplikan kode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DADA">
                <a:alpha val="100000"/>
              </a:srgbClr>
            </a:gs>
            <a:gs pos="50000">
              <a:srgbClr val="FFFCEA">
                <a:alpha val="100000"/>
              </a:srgbClr>
            </a:gs>
            <a:gs pos="100000">
              <a:srgbClr val="FFDFEF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637031" y="-3837635"/>
            <a:ext cx="8178165" cy="8229600"/>
          </a:xfrm>
          <a:custGeom>
            <a:avLst/>
            <a:gdLst/>
            <a:ahLst/>
            <a:cxnLst/>
            <a:rect r="r" b="b" t="t" l="l"/>
            <a:pathLst>
              <a:path h="8229600" w="8178165">
                <a:moveTo>
                  <a:pt x="0" y="0"/>
                </a:moveTo>
                <a:lnTo>
                  <a:pt x="8178165" y="0"/>
                </a:lnTo>
                <a:lnTo>
                  <a:pt x="817816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600776" y="5733530"/>
            <a:ext cx="7738314" cy="7370744"/>
          </a:xfrm>
          <a:custGeom>
            <a:avLst/>
            <a:gdLst/>
            <a:ahLst/>
            <a:cxnLst/>
            <a:rect r="r" b="b" t="t" l="l"/>
            <a:pathLst>
              <a:path h="7370744" w="7738314">
                <a:moveTo>
                  <a:pt x="0" y="0"/>
                </a:moveTo>
                <a:lnTo>
                  <a:pt x="7738314" y="0"/>
                </a:lnTo>
                <a:lnTo>
                  <a:pt x="7738314" y="7370744"/>
                </a:lnTo>
                <a:lnTo>
                  <a:pt x="0" y="73707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166421" y="838200"/>
            <a:ext cx="7901395" cy="34798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999"/>
              </a:lnSpc>
            </a:pPr>
            <a:r>
              <a:rPr lang="en-US" sz="9999">
                <a:solidFill>
                  <a:srgbClr val="3B3B3B"/>
                </a:solidFill>
                <a:latin typeface="Railey"/>
                <a:ea typeface="Railey"/>
                <a:cs typeface="Railey"/>
                <a:sym typeface="Railey"/>
              </a:rPr>
              <a:t>demo atau hasil website 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-10800000">
            <a:off x="0" y="0"/>
            <a:ext cx="4054948" cy="4114800"/>
          </a:xfrm>
          <a:custGeom>
            <a:avLst/>
            <a:gdLst/>
            <a:ahLst/>
            <a:cxnLst/>
            <a:rect r="r" b="b" t="t" l="l"/>
            <a:pathLst>
              <a:path h="4114800" w="4054948">
                <a:moveTo>
                  <a:pt x="0" y="0"/>
                </a:moveTo>
                <a:lnTo>
                  <a:pt x="4054948" y="0"/>
                </a:lnTo>
                <a:lnTo>
                  <a:pt x="405494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233052" y="6172200"/>
            <a:ext cx="4054948" cy="4114800"/>
          </a:xfrm>
          <a:custGeom>
            <a:avLst/>
            <a:gdLst/>
            <a:ahLst/>
            <a:cxnLst/>
            <a:rect r="r" b="b" t="t" l="l"/>
            <a:pathLst>
              <a:path h="4114800" w="4054948">
                <a:moveTo>
                  <a:pt x="0" y="0"/>
                </a:moveTo>
                <a:lnTo>
                  <a:pt x="4054948" y="0"/>
                </a:lnTo>
                <a:lnTo>
                  <a:pt x="405494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818067" y="3860139"/>
            <a:ext cx="16651866" cy="36991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15"/>
              </a:lnSpc>
            </a:pPr>
            <a:r>
              <a:rPr lang="en-US" sz="4515" b="true">
                <a:solidFill>
                  <a:srgbClr val="3B3B3B"/>
                </a:solidFill>
                <a:latin typeface="Caveat Bold"/>
                <a:ea typeface="Caveat Bold"/>
                <a:cs typeface="Caveat Bold"/>
                <a:sym typeface="Caveat Bold"/>
              </a:rPr>
              <a:t>1.https://www.instagram.com/reel/DQTA0znj9Yc/?igsh=MXNyaDdrMW1pMzg3YQ==</a:t>
            </a:r>
          </a:p>
          <a:p>
            <a:pPr algn="ctr">
              <a:lnSpc>
                <a:spcPts val="5915"/>
              </a:lnSpc>
            </a:pPr>
            <a:r>
              <a:rPr lang="en-US" sz="4515" b="true">
                <a:solidFill>
                  <a:srgbClr val="3B3B3B"/>
                </a:solidFill>
                <a:latin typeface="Caveat Bold"/>
                <a:ea typeface="Caveat Bold"/>
                <a:cs typeface="Caveat Bold"/>
                <a:sym typeface="Caveat Bold"/>
              </a:rPr>
              <a:t>2.https://www.instagram.com/reel/DQTAqQnE2HQ/?igsh=dnR0Y3F5c3dwMjd6</a:t>
            </a:r>
          </a:p>
          <a:p>
            <a:pPr algn="ctr">
              <a:lnSpc>
                <a:spcPts val="5915"/>
              </a:lnSpc>
            </a:pPr>
            <a:r>
              <a:rPr lang="en-US" b="true" sz="4515">
                <a:solidFill>
                  <a:srgbClr val="3B3B3B"/>
                </a:solidFill>
                <a:latin typeface="Caveat Bold"/>
                <a:ea typeface="Caveat Bold"/>
                <a:cs typeface="Caveat Bold"/>
                <a:sym typeface="Caveat Bold"/>
              </a:rPr>
              <a:t>3.https://www.instagram.com/reel/DQTA5BZEcKrCM60qZhCUOu6OlbpjwxE1qaVpaU0/?igsh=MXoxeDN5NnNocGZu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DADA">
                <a:alpha val="100000"/>
              </a:srgbClr>
            </a:gs>
            <a:gs pos="50000">
              <a:srgbClr val="FFFCEA">
                <a:alpha val="100000"/>
              </a:srgbClr>
            </a:gs>
            <a:gs pos="100000">
              <a:srgbClr val="FFDFEF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637031" y="-3837635"/>
            <a:ext cx="8178165" cy="8229600"/>
          </a:xfrm>
          <a:custGeom>
            <a:avLst/>
            <a:gdLst/>
            <a:ahLst/>
            <a:cxnLst/>
            <a:rect r="r" b="b" t="t" l="l"/>
            <a:pathLst>
              <a:path h="8229600" w="8178165">
                <a:moveTo>
                  <a:pt x="0" y="0"/>
                </a:moveTo>
                <a:lnTo>
                  <a:pt x="8178165" y="0"/>
                </a:lnTo>
                <a:lnTo>
                  <a:pt x="817816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600776" y="5733530"/>
            <a:ext cx="7738314" cy="7370744"/>
          </a:xfrm>
          <a:custGeom>
            <a:avLst/>
            <a:gdLst/>
            <a:ahLst/>
            <a:cxnLst/>
            <a:rect r="r" b="b" t="t" l="l"/>
            <a:pathLst>
              <a:path h="7370744" w="7738314">
                <a:moveTo>
                  <a:pt x="0" y="0"/>
                </a:moveTo>
                <a:lnTo>
                  <a:pt x="7738314" y="0"/>
                </a:lnTo>
                <a:lnTo>
                  <a:pt x="7738314" y="7370744"/>
                </a:lnTo>
                <a:lnTo>
                  <a:pt x="0" y="73707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231226" y="1108075"/>
            <a:ext cx="11771785" cy="1708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999"/>
              </a:lnSpc>
            </a:pPr>
            <a:r>
              <a:rPr lang="en-US" sz="9999">
                <a:solidFill>
                  <a:srgbClr val="3B3B3B"/>
                </a:solidFill>
                <a:latin typeface="Railey"/>
                <a:ea typeface="Railey"/>
                <a:cs typeface="Railey"/>
                <a:sym typeface="Railey"/>
              </a:rPr>
              <a:t>hasil dan pembelajaran 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-10800000">
            <a:off x="0" y="0"/>
            <a:ext cx="4054948" cy="4114800"/>
          </a:xfrm>
          <a:custGeom>
            <a:avLst/>
            <a:gdLst/>
            <a:ahLst/>
            <a:cxnLst/>
            <a:rect r="r" b="b" t="t" l="l"/>
            <a:pathLst>
              <a:path h="4114800" w="4054948">
                <a:moveTo>
                  <a:pt x="0" y="0"/>
                </a:moveTo>
                <a:lnTo>
                  <a:pt x="4054948" y="0"/>
                </a:lnTo>
                <a:lnTo>
                  <a:pt x="405494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233052" y="6172200"/>
            <a:ext cx="4054948" cy="4114800"/>
          </a:xfrm>
          <a:custGeom>
            <a:avLst/>
            <a:gdLst/>
            <a:ahLst/>
            <a:cxnLst/>
            <a:rect r="r" b="b" t="t" l="l"/>
            <a:pathLst>
              <a:path h="4114800" w="4054948">
                <a:moveTo>
                  <a:pt x="0" y="0"/>
                </a:moveTo>
                <a:lnTo>
                  <a:pt x="4054948" y="0"/>
                </a:lnTo>
                <a:lnTo>
                  <a:pt x="405494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-10194498" y="2610964"/>
            <a:ext cx="38623232" cy="208437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93"/>
              </a:lnSpc>
            </a:pPr>
            <a:r>
              <a:rPr lang="en-US" sz="3660">
                <a:solidFill>
                  <a:srgbClr val="3B3B3B"/>
                </a:solidFill>
                <a:latin typeface="Caveat"/>
                <a:ea typeface="Caveat"/>
                <a:cs typeface="Caveat"/>
                <a:sym typeface="Caveat"/>
              </a:rPr>
              <a:t>📍 Hasil yang Dicapai:</a:t>
            </a:r>
          </a:p>
          <a:p>
            <a:pPr algn="ctr">
              <a:lnSpc>
                <a:spcPts val="5893"/>
              </a:lnSpc>
            </a:pPr>
            <a:r>
              <a:rPr lang="en-US" sz="3660">
                <a:solidFill>
                  <a:srgbClr val="3B3B3B"/>
                </a:solidFill>
                <a:latin typeface="Caveat"/>
                <a:ea typeface="Caveat"/>
                <a:cs typeface="Caveat"/>
                <a:sym typeface="Caveat"/>
              </a:rPr>
              <a:t>Berhasil membuat website CRUD sederhana untuk mengelola data jus buah (nama, harga, dan stok).</a:t>
            </a:r>
          </a:p>
          <a:p>
            <a:pPr algn="ctr">
              <a:lnSpc>
                <a:spcPts val="5893"/>
              </a:lnSpc>
            </a:pPr>
            <a:r>
              <a:rPr lang="en-US" sz="3660">
                <a:solidFill>
                  <a:srgbClr val="3B3B3B"/>
                </a:solidFill>
                <a:latin typeface="Caveat"/>
                <a:ea typeface="Caveat"/>
                <a:cs typeface="Caveat"/>
                <a:sym typeface="Caveat"/>
              </a:rPr>
              <a:t>Tampilan website terlihat menarik dan segar berkat desain dari Canva AI.</a:t>
            </a:r>
          </a:p>
          <a:p>
            <a:pPr algn="ctr">
              <a:lnSpc>
                <a:spcPts val="5893"/>
              </a:lnSpc>
            </a:pPr>
            <a:r>
              <a:rPr lang="en-US" sz="3660">
                <a:solidFill>
                  <a:srgbClr val="3B3B3B"/>
                </a:solidFill>
                <a:latin typeface="Caveat"/>
                <a:ea typeface="Caveat"/>
                <a:cs typeface="Caveat"/>
                <a:sym typeface="Caveat"/>
              </a:rPr>
              <a:t>Fitur Tambah, Lihat, Edit, dan Hapus data dapat berjalan dengan baik di server lokal.</a:t>
            </a:r>
          </a:p>
          <a:p>
            <a:pPr algn="ctr">
              <a:lnSpc>
                <a:spcPts val="5893"/>
              </a:lnSpc>
            </a:pPr>
            <a:r>
              <a:rPr lang="en-US" sz="3660">
                <a:solidFill>
                  <a:srgbClr val="3B3B3B"/>
                </a:solidFill>
                <a:latin typeface="Caveat"/>
                <a:ea typeface="Caveat"/>
                <a:cs typeface="Caveat"/>
                <a:sym typeface="Caveat"/>
              </a:rPr>
              <a:t>📍 Pembelajaran yang Didapat:</a:t>
            </a:r>
          </a:p>
          <a:p>
            <a:pPr algn="ctr">
              <a:lnSpc>
                <a:spcPts val="5893"/>
              </a:lnSpc>
            </a:pPr>
            <a:r>
              <a:rPr lang="en-US" sz="3660">
                <a:solidFill>
                  <a:srgbClr val="3B3B3B"/>
                </a:solidFill>
                <a:latin typeface="Caveat"/>
                <a:ea typeface="Caveat"/>
                <a:cs typeface="Caveat"/>
                <a:sym typeface="Caveat"/>
              </a:rPr>
              <a:t>Memahami cara kerja CRUD (Create, Read, Update, Delete) dalam sistem web.</a:t>
            </a:r>
          </a:p>
          <a:p>
            <a:pPr algn="ctr">
              <a:lnSpc>
                <a:spcPts val="5893"/>
              </a:lnSpc>
            </a:pPr>
            <a:r>
              <a:rPr lang="en-US" sz="3660">
                <a:solidFill>
                  <a:srgbClr val="3B3B3B"/>
                </a:solidFill>
                <a:latin typeface="Caveat"/>
                <a:ea typeface="Caveat"/>
                <a:cs typeface="Caveat"/>
                <a:sym typeface="Caveat"/>
              </a:rPr>
              <a:t>Belajar menghubungkan front-end (Canva AI + HTML/CSS) dengan back-end (PHP &amp; MySQL).</a:t>
            </a:r>
          </a:p>
          <a:p>
            <a:pPr algn="ctr">
              <a:lnSpc>
                <a:spcPts val="5893"/>
              </a:lnSpc>
            </a:pPr>
            <a:r>
              <a:rPr lang="en-US" sz="3660">
                <a:solidFill>
                  <a:srgbClr val="3B3B3B"/>
                </a:solidFill>
                <a:latin typeface="Caveat"/>
                <a:ea typeface="Caveat"/>
                <a:cs typeface="Caveat"/>
                <a:sym typeface="Caveat"/>
              </a:rPr>
              <a:t>Mengembangkan kerja sama tim dalam membagi tugas antara desain dan coding.</a:t>
            </a:r>
          </a:p>
          <a:p>
            <a:pPr algn="ctr">
              <a:lnSpc>
                <a:spcPts val="5893"/>
              </a:lnSpc>
            </a:pPr>
            <a:r>
              <a:rPr lang="en-US" sz="3660">
                <a:solidFill>
                  <a:srgbClr val="3B3B3B"/>
                </a:solidFill>
                <a:latin typeface="Caveat"/>
                <a:ea typeface="Caveat"/>
                <a:cs typeface="Caveat"/>
                <a:sym typeface="Caveat"/>
              </a:rPr>
              <a:t>Meningkatkan kemampuan memecahkan error (debugging) selama proses pembuatan website.</a:t>
            </a:r>
          </a:p>
          <a:p>
            <a:pPr algn="ctr">
              <a:lnSpc>
                <a:spcPts val="5893"/>
              </a:lnSpc>
            </a:pPr>
          </a:p>
          <a:p>
            <a:pPr algn="ctr">
              <a:lnSpc>
                <a:spcPts val="5893"/>
              </a:lnSpc>
            </a:pPr>
          </a:p>
          <a:p>
            <a:pPr algn="ctr">
              <a:lnSpc>
                <a:spcPts val="5893"/>
              </a:lnSpc>
            </a:pPr>
          </a:p>
          <a:p>
            <a:pPr algn="ctr">
              <a:lnSpc>
                <a:spcPts val="5893"/>
              </a:lnSpc>
            </a:pPr>
          </a:p>
          <a:p>
            <a:pPr algn="ctr">
              <a:lnSpc>
                <a:spcPts val="5893"/>
              </a:lnSpc>
            </a:pPr>
          </a:p>
          <a:p>
            <a:pPr algn="ctr">
              <a:lnSpc>
                <a:spcPts val="5893"/>
              </a:lnSpc>
            </a:pPr>
          </a:p>
          <a:p>
            <a:pPr algn="ctr">
              <a:lnSpc>
                <a:spcPts val="5893"/>
              </a:lnSpc>
            </a:pPr>
          </a:p>
          <a:p>
            <a:pPr algn="ctr">
              <a:lnSpc>
                <a:spcPts val="5893"/>
              </a:lnSpc>
            </a:pPr>
          </a:p>
          <a:p>
            <a:pPr algn="ctr">
              <a:lnSpc>
                <a:spcPts val="5893"/>
              </a:lnSpc>
            </a:pPr>
          </a:p>
          <a:p>
            <a:pPr algn="ctr">
              <a:lnSpc>
                <a:spcPts val="5893"/>
              </a:lnSpc>
            </a:pPr>
          </a:p>
          <a:p>
            <a:pPr algn="ctr">
              <a:lnSpc>
                <a:spcPts val="5893"/>
              </a:lnSpc>
            </a:pPr>
          </a:p>
          <a:p>
            <a:pPr algn="ctr">
              <a:lnSpc>
                <a:spcPts val="5893"/>
              </a:lnSpc>
            </a:pPr>
          </a:p>
          <a:p>
            <a:pPr algn="ctr">
              <a:lnSpc>
                <a:spcPts val="5893"/>
              </a:lnSpc>
            </a:pPr>
          </a:p>
          <a:p>
            <a:pPr algn="ctr">
              <a:lnSpc>
                <a:spcPts val="5893"/>
              </a:lnSpc>
            </a:pPr>
          </a:p>
          <a:p>
            <a:pPr algn="ctr">
              <a:lnSpc>
                <a:spcPts val="5893"/>
              </a:lnSpc>
            </a:pPr>
          </a:p>
          <a:p>
            <a:pPr algn="ctr">
              <a:lnSpc>
                <a:spcPts val="5893"/>
              </a:lnSpc>
            </a:pPr>
          </a:p>
          <a:p>
            <a:pPr algn="ctr">
              <a:lnSpc>
                <a:spcPts val="5893"/>
              </a:lnSpc>
            </a:pPr>
          </a:p>
          <a:p>
            <a:pPr algn="ctr">
              <a:lnSpc>
                <a:spcPts val="5893"/>
              </a:lnSpc>
            </a:pPr>
          </a:p>
          <a:p>
            <a:pPr algn="ctr">
              <a:lnSpc>
                <a:spcPts val="5893"/>
              </a:lnSpc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DAG2fPOx2l0</dc:identifier>
  <dcterms:modified xsi:type="dcterms:W3CDTF">2011-08-01T06:04:30Z</dcterms:modified>
  <cp:revision>1</cp:revision>
  <dc:title>website es buah with Canva Ai</dc:title>
</cp:coreProperties>
</file>